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9"/>
  </p:notesMasterIdLst>
  <p:sldIdLst>
    <p:sldId id="256" r:id="rId2"/>
    <p:sldId id="281" r:id="rId3"/>
    <p:sldId id="257" r:id="rId4"/>
    <p:sldId id="289" r:id="rId5"/>
    <p:sldId id="290" r:id="rId6"/>
    <p:sldId id="291" r:id="rId7"/>
    <p:sldId id="258" r:id="rId8"/>
    <p:sldId id="279" r:id="rId9"/>
    <p:sldId id="259" r:id="rId10"/>
    <p:sldId id="292" r:id="rId11"/>
    <p:sldId id="270" r:id="rId12"/>
    <p:sldId id="262" r:id="rId13"/>
    <p:sldId id="280" r:id="rId14"/>
    <p:sldId id="302" r:id="rId15"/>
    <p:sldId id="303" r:id="rId16"/>
    <p:sldId id="265" r:id="rId17"/>
    <p:sldId id="304" r:id="rId18"/>
    <p:sldId id="305" r:id="rId19"/>
    <p:sldId id="293" r:id="rId20"/>
    <p:sldId id="284" r:id="rId21"/>
    <p:sldId id="294" r:id="rId22"/>
    <p:sldId id="306" r:id="rId23"/>
    <p:sldId id="307" r:id="rId24"/>
    <p:sldId id="316" r:id="rId25"/>
    <p:sldId id="312" r:id="rId26"/>
    <p:sldId id="308" r:id="rId27"/>
    <p:sldId id="309" r:id="rId28"/>
    <p:sldId id="313" r:id="rId29"/>
    <p:sldId id="318" r:id="rId30"/>
    <p:sldId id="315" r:id="rId31"/>
    <p:sldId id="314" r:id="rId32"/>
    <p:sldId id="283" r:id="rId33"/>
    <p:sldId id="311" r:id="rId34"/>
    <p:sldId id="310" r:id="rId35"/>
    <p:sldId id="317" r:id="rId36"/>
    <p:sldId id="321" r:id="rId37"/>
    <p:sldId id="320" r:id="rId38"/>
    <p:sldId id="271" r:id="rId39"/>
    <p:sldId id="319" r:id="rId40"/>
    <p:sldId id="296" r:id="rId41"/>
    <p:sldId id="295" r:id="rId42"/>
    <p:sldId id="285" r:id="rId43"/>
    <p:sldId id="276" r:id="rId44"/>
    <p:sldId id="322" r:id="rId45"/>
    <p:sldId id="277" r:id="rId46"/>
    <p:sldId id="297" r:id="rId47"/>
    <p:sldId id="298" r:id="rId4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374" autoAdjust="0"/>
  </p:normalViewPr>
  <p:slideViewPr>
    <p:cSldViewPr snapToGrid="0">
      <p:cViewPr>
        <p:scale>
          <a:sx n="100" d="100"/>
          <a:sy n="100" d="100"/>
        </p:scale>
        <p:origin x="990" y="72"/>
      </p:cViewPr>
      <p:guideLst/>
    </p:cSldViewPr>
  </p:slideViewPr>
  <p:notesTextViewPr>
    <p:cViewPr>
      <p:scale>
        <a:sx n="1" d="1"/>
        <a:sy n="1" d="1"/>
      </p:scale>
      <p:origin x="0" y="0"/>
    </p:cViewPr>
  </p:notesTextViewPr>
  <p:sorterViewPr>
    <p:cViewPr>
      <p:scale>
        <a:sx n="100" d="100"/>
        <a:sy n="100" d="100"/>
      </p:scale>
      <p:origin x="0" y="-362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79704-BB08-4EAE-94F0-F2BDD7FD57CF}" type="datetimeFigureOut">
              <a:rPr lang="en-NZ" smtClean="0"/>
              <a:t>22/09/2020</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A8C66-1883-4FDF-B42F-BEAA1F4E6480}" type="slidenum">
              <a:rPr lang="en-NZ" smtClean="0"/>
              <a:t>‹#›</a:t>
            </a:fld>
            <a:endParaRPr lang="en-NZ"/>
          </a:p>
        </p:txBody>
      </p:sp>
    </p:spTree>
    <p:extLst>
      <p:ext uri="{BB962C8B-B14F-4D97-AF65-F5344CB8AC3E}">
        <p14:creationId xmlns:p14="http://schemas.microsoft.com/office/powerpoint/2010/main" val="68246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4</a:t>
            </a:fld>
            <a:endParaRPr lang="en-NZ"/>
          </a:p>
        </p:txBody>
      </p:sp>
    </p:spTree>
    <p:extLst>
      <p:ext uri="{BB962C8B-B14F-4D97-AF65-F5344CB8AC3E}">
        <p14:creationId xmlns:p14="http://schemas.microsoft.com/office/powerpoint/2010/main" val="643799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29</a:t>
            </a:fld>
            <a:endParaRPr lang="en-NZ"/>
          </a:p>
        </p:txBody>
      </p:sp>
    </p:spTree>
    <p:extLst>
      <p:ext uri="{BB962C8B-B14F-4D97-AF65-F5344CB8AC3E}">
        <p14:creationId xmlns:p14="http://schemas.microsoft.com/office/powerpoint/2010/main" val="4062091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33</a:t>
            </a:fld>
            <a:endParaRPr lang="en-NZ"/>
          </a:p>
        </p:txBody>
      </p:sp>
    </p:spTree>
    <p:extLst>
      <p:ext uri="{BB962C8B-B14F-4D97-AF65-F5344CB8AC3E}">
        <p14:creationId xmlns:p14="http://schemas.microsoft.com/office/powerpoint/2010/main" val="967609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36</a:t>
            </a:fld>
            <a:endParaRPr lang="en-NZ"/>
          </a:p>
        </p:txBody>
      </p:sp>
    </p:spTree>
    <p:extLst>
      <p:ext uri="{BB962C8B-B14F-4D97-AF65-F5344CB8AC3E}">
        <p14:creationId xmlns:p14="http://schemas.microsoft.com/office/powerpoint/2010/main" val="2303168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37</a:t>
            </a:fld>
            <a:endParaRPr lang="en-NZ"/>
          </a:p>
        </p:txBody>
      </p:sp>
    </p:spTree>
    <p:extLst>
      <p:ext uri="{BB962C8B-B14F-4D97-AF65-F5344CB8AC3E}">
        <p14:creationId xmlns:p14="http://schemas.microsoft.com/office/powerpoint/2010/main" val="269853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38</a:t>
            </a:fld>
            <a:endParaRPr lang="en-NZ"/>
          </a:p>
        </p:txBody>
      </p:sp>
    </p:spTree>
    <p:extLst>
      <p:ext uri="{BB962C8B-B14F-4D97-AF65-F5344CB8AC3E}">
        <p14:creationId xmlns:p14="http://schemas.microsoft.com/office/powerpoint/2010/main" val="4104183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39</a:t>
            </a:fld>
            <a:endParaRPr lang="en-NZ"/>
          </a:p>
        </p:txBody>
      </p:sp>
    </p:spTree>
    <p:extLst>
      <p:ext uri="{BB962C8B-B14F-4D97-AF65-F5344CB8AC3E}">
        <p14:creationId xmlns:p14="http://schemas.microsoft.com/office/powerpoint/2010/main" val="2777548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Validate your HTML/CSS3 website – screenshot the no errors.</a:t>
            </a:r>
          </a:p>
        </p:txBody>
      </p:sp>
      <p:sp>
        <p:nvSpPr>
          <p:cNvPr id="4" name="Slide Number Placeholder 3"/>
          <p:cNvSpPr>
            <a:spLocks noGrp="1"/>
          </p:cNvSpPr>
          <p:nvPr>
            <p:ph type="sldNum" sz="quarter" idx="5"/>
          </p:nvPr>
        </p:nvSpPr>
        <p:spPr/>
        <p:txBody>
          <a:bodyPr/>
          <a:lstStyle/>
          <a:p>
            <a:fld id="{8E1A8C66-1883-4FDF-B42F-BEAA1F4E6480}" type="slidenum">
              <a:rPr lang="en-NZ" smtClean="0"/>
              <a:t>40</a:t>
            </a:fld>
            <a:endParaRPr lang="en-NZ"/>
          </a:p>
        </p:txBody>
      </p:sp>
    </p:spTree>
    <p:extLst>
      <p:ext uri="{BB962C8B-B14F-4D97-AF65-F5344CB8AC3E}">
        <p14:creationId xmlns:p14="http://schemas.microsoft.com/office/powerpoint/2010/main" val="621336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Identify which usability principles you have applied to improve the quality of your design – screenshot your design, place in your portfolio and annotate and explain how it improved the usability, aesthetics or functionality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41</a:t>
            </a:fld>
            <a:endParaRPr lang="en-NZ"/>
          </a:p>
        </p:txBody>
      </p:sp>
    </p:spTree>
    <p:extLst>
      <p:ext uri="{BB962C8B-B14F-4D97-AF65-F5344CB8AC3E}">
        <p14:creationId xmlns:p14="http://schemas.microsoft.com/office/powerpoint/2010/main" val="1869269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Create a video of your site in desktop view, slowly going through the content, scale it down to phone view too,. Insert the video above</a:t>
            </a:r>
          </a:p>
        </p:txBody>
      </p:sp>
      <p:sp>
        <p:nvSpPr>
          <p:cNvPr id="4" name="Slide Number Placeholder 3"/>
          <p:cNvSpPr>
            <a:spLocks noGrp="1"/>
          </p:cNvSpPr>
          <p:nvPr>
            <p:ph type="sldNum" sz="quarter" idx="5"/>
          </p:nvPr>
        </p:nvSpPr>
        <p:spPr/>
        <p:txBody>
          <a:bodyPr/>
          <a:lstStyle/>
          <a:p>
            <a:fld id="{8E1A8C66-1883-4FDF-B42F-BEAA1F4E6480}" type="slidenum">
              <a:rPr lang="en-NZ" smtClean="0"/>
              <a:t>46</a:t>
            </a:fld>
            <a:endParaRPr lang="en-NZ"/>
          </a:p>
        </p:txBody>
      </p:sp>
    </p:spTree>
    <p:extLst>
      <p:ext uri="{BB962C8B-B14F-4D97-AF65-F5344CB8AC3E}">
        <p14:creationId xmlns:p14="http://schemas.microsoft.com/office/powerpoint/2010/main" val="119388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5</a:t>
            </a:fld>
            <a:endParaRPr lang="en-NZ"/>
          </a:p>
        </p:txBody>
      </p:sp>
    </p:spTree>
    <p:extLst>
      <p:ext uri="{BB962C8B-B14F-4D97-AF65-F5344CB8AC3E}">
        <p14:creationId xmlns:p14="http://schemas.microsoft.com/office/powerpoint/2010/main" val="40915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6</a:t>
            </a:fld>
            <a:endParaRPr lang="en-NZ"/>
          </a:p>
        </p:txBody>
      </p:sp>
    </p:spTree>
    <p:extLst>
      <p:ext uri="{BB962C8B-B14F-4D97-AF65-F5344CB8AC3E}">
        <p14:creationId xmlns:p14="http://schemas.microsoft.com/office/powerpoint/2010/main" val="153928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10</a:t>
            </a:fld>
            <a:endParaRPr lang="en-NZ"/>
          </a:p>
        </p:txBody>
      </p:sp>
    </p:spTree>
    <p:extLst>
      <p:ext uri="{BB962C8B-B14F-4D97-AF65-F5344CB8AC3E}">
        <p14:creationId xmlns:p14="http://schemas.microsoft.com/office/powerpoint/2010/main" val="1316397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Data integrity is ensuring the information displayed is up to date , spelled correctly . Do F7 on your word content.</a:t>
            </a:r>
          </a:p>
          <a:p>
            <a:r>
              <a:rPr lang="en-NZ" dirty="0"/>
              <a:t>Testing</a:t>
            </a:r>
          </a:p>
        </p:txBody>
      </p:sp>
      <p:sp>
        <p:nvSpPr>
          <p:cNvPr id="4" name="Slide Number Placeholder 3"/>
          <p:cNvSpPr>
            <a:spLocks noGrp="1"/>
          </p:cNvSpPr>
          <p:nvPr>
            <p:ph type="sldNum" sz="quarter" idx="5"/>
          </p:nvPr>
        </p:nvSpPr>
        <p:spPr/>
        <p:txBody>
          <a:bodyPr/>
          <a:lstStyle/>
          <a:p>
            <a:fld id="{8E1A8C66-1883-4FDF-B42F-BEAA1F4E6480}" type="slidenum">
              <a:rPr lang="en-NZ" smtClean="0"/>
              <a:t>11</a:t>
            </a:fld>
            <a:endParaRPr lang="en-NZ"/>
          </a:p>
        </p:txBody>
      </p:sp>
    </p:spTree>
    <p:extLst>
      <p:ext uri="{BB962C8B-B14F-4D97-AF65-F5344CB8AC3E}">
        <p14:creationId xmlns:p14="http://schemas.microsoft.com/office/powerpoint/2010/main" val="2013132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Save images to an appropriate name folder</a:t>
            </a:r>
          </a:p>
          <a:p>
            <a:r>
              <a:rPr lang="en-NZ" dirty="0"/>
              <a:t>Compress / edit images where need be</a:t>
            </a:r>
          </a:p>
          <a:p>
            <a:r>
              <a:rPr lang="en-NZ" dirty="0"/>
              <a:t>Name the files accurately </a:t>
            </a:r>
            <a:r>
              <a:rPr lang="en-NZ" dirty="0" err="1"/>
              <a:t>e.g</a:t>
            </a:r>
            <a:r>
              <a:rPr lang="en-NZ" dirty="0"/>
              <a:t> home_mainimage.jpeg   suzanne_collins_closeup.jpeg rather than 249784sflkjfnjksfxn3r8.jpeg</a:t>
            </a:r>
          </a:p>
          <a:p>
            <a:endParaRPr lang="en-NZ" dirty="0"/>
          </a:p>
          <a:p>
            <a:r>
              <a:rPr lang="en-NZ" dirty="0"/>
              <a:t>Record this process</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12</a:t>
            </a:fld>
            <a:endParaRPr lang="en-NZ"/>
          </a:p>
        </p:txBody>
      </p:sp>
    </p:spTree>
    <p:extLst>
      <p:ext uri="{BB962C8B-B14F-4D97-AF65-F5344CB8AC3E}">
        <p14:creationId xmlns:p14="http://schemas.microsoft.com/office/powerpoint/2010/main" val="3328066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16</a:t>
            </a:fld>
            <a:endParaRPr lang="en-NZ"/>
          </a:p>
        </p:txBody>
      </p:sp>
    </p:spTree>
    <p:extLst>
      <p:ext uri="{BB962C8B-B14F-4D97-AF65-F5344CB8AC3E}">
        <p14:creationId xmlns:p14="http://schemas.microsoft.com/office/powerpoint/2010/main" val="1713505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Use either </a:t>
            </a:r>
          </a:p>
        </p:txBody>
      </p:sp>
      <p:sp>
        <p:nvSpPr>
          <p:cNvPr id="4" name="Slide Number Placeholder 3"/>
          <p:cNvSpPr>
            <a:spLocks noGrp="1"/>
          </p:cNvSpPr>
          <p:nvPr>
            <p:ph type="sldNum" sz="quarter" idx="5"/>
          </p:nvPr>
        </p:nvSpPr>
        <p:spPr/>
        <p:txBody>
          <a:bodyPr/>
          <a:lstStyle/>
          <a:p>
            <a:fld id="{8E1A8C66-1883-4FDF-B42F-BEAA1F4E6480}" type="slidenum">
              <a:rPr lang="en-NZ" smtClean="0"/>
              <a:t>19</a:t>
            </a:fld>
            <a:endParaRPr lang="en-NZ"/>
          </a:p>
        </p:txBody>
      </p:sp>
    </p:spTree>
    <p:extLst>
      <p:ext uri="{BB962C8B-B14F-4D97-AF65-F5344CB8AC3E}">
        <p14:creationId xmlns:p14="http://schemas.microsoft.com/office/powerpoint/2010/main" val="52078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28</a:t>
            </a:fld>
            <a:endParaRPr lang="en-NZ"/>
          </a:p>
        </p:txBody>
      </p:sp>
    </p:spTree>
    <p:extLst>
      <p:ext uri="{BB962C8B-B14F-4D97-AF65-F5344CB8AC3E}">
        <p14:creationId xmlns:p14="http://schemas.microsoft.com/office/powerpoint/2010/main" val="42827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0" y="0"/>
            <a:ext cx="12192299" cy="6858016"/>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 name="Google Shape;104;p2"/>
          <p:cNvSpPr txBox="1">
            <a:spLocks noGrp="1"/>
          </p:cNvSpPr>
          <p:nvPr>
            <p:ph type="ctrTitle"/>
          </p:nvPr>
        </p:nvSpPr>
        <p:spPr>
          <a:xfrm>
            <a:off x="914400" y="2055567"/>
            <a:ext cx="7653600" cy="27468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18061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22/09/2020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4111736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22/09/2020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37754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0"/>
        <p:cNvGrpSpPr/>
        <p:nvPr/>
      </p:nvGrpSpPr>
      <p:grpSpPr>
        <a:xfrm>
          <a:off x="0" y="0"/>
          <a:ext cx="0" cy="0"/>
          <a:chOff x="0" y="0"/>
          <a:chExt cx="0" cy="0"/>
        </a:xfrm>
      </p:grpSpPr>
      <p:grpSp>
        <p:nvGrpSpPr>
          <p:cNvPr id="191" name="Google Shape;191;p4"/>
          <p:cNvGrpSpPr/>
          <p:nvPr/>
        </p:nvGrpSpPr>
        <p:grpSpPr>
          <a:xfrm>
            <a:off x="-233" y="0"/>
            <a:ext cx="12210833" cy="6866483"/>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53" name="Google Shape;253;p4"/>
          <p:cNvSpPr txBox="1">
            <a:spLocks noGrp="1"/>
          </p:cNvSpPr>
          <p:nvPr>
            <p:ph type="body" idx="1"/>
          </p:nvPr>
        </p:nvSpPr>
        <p:spPr>
          <a:xfrm>
            <a:off x="2265333" y="880633"/>
            <a:ext cx="6727200" cy="5105600"/>
          </a:xfrm>
          <a:prstGeom prst="rect">
            <a:avLst/>
          </a:prstGeom>
        </p:spPr>
        <p:txBody>
          <a:bodyPr spcFirstLastPara="1" wrap="square" lIns="0" tIns="0" rIns="0" bIns="0" anchor="t" anchorCtr="0">
            <a:noAutofit/>
          </a:bodyPr>
          <a:lstStyle>
            <a:lvl1pPr marL="609585" lvl="0" indent="-609585" rtl="0">
              <a:lnSpc>
                <a:spcPct val="100000"/>
              </a:lnSpc>
              <a:spcBef>
                <a:spcPts val="800"/>
              </a:spcBef>
              <a:spcAft>
                <a:spcPts val="0"/>
              </a:spcAft>
              <a:buClr>
                <a:schemeClr val="lt1"/>
              </a:buClr>
              <a:buSzPts val="3600"/>
              <a:buFont typeface="Barlow SemiBold"/>
              <a:buChar char="▪"/>
              <a:defRPr sz="4800">
                <a:latin typeface="Barlow SemiBold"/>
                <a:ea typeface="Barlow SemiBold"/>
                <a:cs typeface="Barlow SemiBold"/>
                <a:sym typeface="Barlow SemiBold"/>
              </a:defRPr>
            </a:lvl1pPr>
            <a:lvl2pPr marL="1219170" lvl="1" indent="-609585" rtl="0">
              <a:lnSpc>
                <a:spcPct val="100000"/>
              </a:lnSpc>
              <a:spcBef>
                <a:spcPts val="0"/>
              </a:spcBef>
              <a:spcAft>
                <a:spcPts val="0"/>
              </a:spcAft>
              <a:buClr>
                <a:schemeClr val="lt1"/>
              </a:buClr>
              <a:buSzPts val="3600"/>
              <a:buFont typeface="Barlow SemiBold"/>
              <a:buChar char="▫"/>
              <a:defRPr sz="4800">
                <a:latin typeface="Barlow SemiBold"/>
                <a:ea typeface="Barlow SemiBold"/>
                <a:cs typeface="Barlow SemiBold"/>
                <a:sym typeface="Barlow SemiBold"/>
              </a:defRPr>
            </a:lvl2pPr>
            <a:lvl3pPr marL="1828754" lvl="2"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3pPr>
            <a:lvl4pPr marL="2438339" lvl="3"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4pPr>
            <a:lvl5pPr marL="3047924" lvl="4"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5pPr>
            <a:lvl6pPr marL="3657509" lvl="5"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6pPr>
            <a:lvl7pPr marL="4267093" lvl="6"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7pPr>
            <a:lvl8pPr marL="4876678" lvl="7"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8pPr>
            <a:lvl9pPr marL="5486263" lvl="8"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9pPr>
          </a:lstStyle>
          <a:p>
            <a:pPr lvl="0"/>
            <a:r>
              <a:rPr lang="en-US"/>
              <a:t>Click to edit Master text styles</a:t>
            </a:r>
          </a:p>
        </p:txBody>
      </p:sp>
      <p:sp>
        <p:nvSpPr>
          <p:cNvPr id="254" name="Google Shape;254;p4"/>
          <p:cNvSpPr txBox="1"/>
          <p:nvPr/>
        </p:nvSpPr>
        <p:spPr>
          <a:xfrm>
            <a:off x="888167" y="766057"/>
            <a:ext cx="8884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lt1"/>
                </a:solidFill>
              </a:rPr>
              <a:t>“</a:t>
            </a:r>
            <a:endParaRPr sz="12800">
              <a:solidFill>
                <a:schemeClr val="lt1"/>
              </a:solidFill>
            </a:endParaRPr>
          </a:p>
        </p:txBody>
      </p:sp>
      <p:sp>
        <p:nvSpPr>
          <p:cNvPr id="255" name="Google Shape;255;p4"/>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192210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grpSp>
        <p:nvGrpSpPr>
          <p:cNvPr id="257" name="Google Shape;257;p5"/>
          <p:cNvGrpSpPr/>
          <p:nvPr/>
        </p:nvGrpSpPr>
        <p:grpSpPr>
          <a:xfrm>
            <a:off x="-275" y="1"/>
            <a:ext cx="12210876" cy="6866447"/>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6" name="Google Shape;286;p5"/>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287" name="Google Shape;287;p5"/>
          <p:cNvSpPr txBox="1">
            <a:spLocks noGrp="1"/>
          </p:cNvSpPr>
          <p:nvPr>
            <p:ph type="body" idx="1"/>
          </p:nvPr>
        </p:nvSpPr>
        <p:spPr>
          <a:xfrm>
            <a:off x="1599700" y="2132933"/>
            <a:ext cx="88676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88" name="Google Shape;288;p5"/>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727532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89"/>
        <p:cNvGrpSpPr/>
        <p:nvPr/>
      </p:nvGrpSpPr>
      <p:grpSpPr>
        <a:xfrm>
          <a:off x="0" y="0"/>
          <a:ext cx="0" cy="0"/>
          <a:chOff x="0" y="0"/>
          <a:chExt cx="0" cy="0"/>
        </a:xfrm>
      </p:grpSpPr>
      <p:sp>
        <p:nvSpPr>
          <p:cNvPr id="290" name="Google Shape;290;p6"/>
          <p:cNvSpPr/>
          <p:nvPr/>
        </p:nvSpPr>
        <p:spPr>
          <a:xfrm>
            <a:off x="8133811" y="17"/>
            <a:ext cx="4067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429833" y="862000"/>
            <a:ext cx="59608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6"/>
          <p:cNvGrpSpPr/>
          <p:nvPr/>
        </p:nvGrpSpPr>
        <p:grpSpPr>
          <a:xfrm>
            <a:off x="-276" y="861991"/>
            <a:ext cx="207823" cy="871628"/>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6"/>
          <p:cNvGrpSpPr/>
          <p:nvPr/>
        </p:nvGrpSpPr>
        <p:grpSpPr>
          <a:xfrm>
            <a:off x="7245337" y="5977952"/>
            <a:ext cx="888463" cy="888497"/>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4" name="Google Shape;314;p6"/>
          <p:cNvGrpSpPr/>
          <p:nvPr/>
        </p:nvGrpSpPr>
        <p:grpSpPr>
          <a:xfrm rot="-5400000">
            <a:off x="10690800" y="-223213"/>
            <a:ext cx="424739" cy="871628"/>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6"/>
          <p:cNvSpPr txBox="1">
            <a:spLocks noGrp="1"/>
          </p:cNvSpPr>
          <p:nvPr>
            <p:ph type="title"/>
          </p:nvPr>
        </p:nvSpPr>
        <p:spPr>
          <a:xfrm>
            <a:off x="678267" y="862000"/>
            <a:ext cx="5712400" cy="8716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3200"/>
            </a:lvl2pPr>
            <a:lvl3pPr lvl="2" rtl="0">
              <a:lnSpc>
                <a:spcPct val="80000"/>
              </a:lnSpc>
              <a:spcBef>
                <a:spcPts val="0"/>
              </a:spcBef>
              <a:spcAft>
                <a:spcPts val="0"/>
              </a:spcAft>
              <a:buSzPts val="2400"/>
              <a:buNone/>
              <a:defRPr sz="3200"/>
            </a:lvl3pPr>
            <a:lvl4pPr lvl="3" rtl="0">
              <a:lnSpc>
                <a:spcPct val="80000"/>
              </a:lnSpc>
              <a:spcBef>
                <a:spcPts val="0"/>
              </a:spcBef>
              <a:spcAft>
                <a:spcPts val="0"/>
              </a:spcAft>
              <a:buSzPts val="2400"/>
              <a:buNone/>
              <a:defRPr sz="3200"/>
            </a:lvl4pPr>
            <a:lvl5pPr lvl="4" rtl="0">
              <a:lnSpc>
                <a:spcPct val="80000"/>
              </a:lnSpc>
              <a:spcBef>
                <a:spcPts val="0"/>
              </a:spcBef>
              <a:spcAft>
                <a:spcPts val="0"/>
              </a:spcAft>
              <a:buSzPts val="2400"/>
              <a:buNone/>
              <a:defRPr sz="3200"/>
            </a:lvl5pPr>
            <a:lvl6pPr lvl="5" rtl="0">
              <a:lnSpc>
                <a:spcPct val="80000"/>
              </a:lnSpc>
              <a:spcBef>
                <a:spcPts val="0"/>
              </a:spcBef>
              <a:spcAft>
                <a:spcPts val="0"/>
              </a:spcAft>
              <a:buSzPts val="2400"/>
              <a:buNone/>
              <a:defRPr sz="3200"/>
            </a:lvl6pPr>
            <a:lvl7pPr lvl="6" rtl="0">
              <a:lnSpc>
                <a:spcPct val="80000"/>
              </a:lnSpc>
              <a:spcBef>
                <a:spcPts val="0"/>
              </a:spcBef>
              <a:spcAft>
                <a:spcPts val="0"/>
              </a:spcAft>
              <a:buSzPts val="2400"/>
              <a:buNone/>
              <a:defRPr sz="3200"/>
            </a:lvl7pPr>
            <a:lvl8pPr lvl="7" rtl="0">
              <a:lnSpc>
                <a:spcPct val="80000"/>
              </a:lnSpc>
              <a:spcBef>
                <a:spcPts val="0"/>
              </a:spcBef>
              <a:spcAft>
                <a:spcPts val="0"/>
              </a:spcAft>
              <a:buSzPts val="2400"/>
              <a:buNone/>
              <a:defRPr sz="3200"/>
            </a:lvl8pPr>
            <a:lvl9pPr lvl="8" rtl="0">
              <a:lnSpc>
                <a:spcPct val="80000"/>
              </a:lnSpc>
              <a:spcBef>
                <a:spcPts val="0"/>
              </a:spcBef>
              <a:spcAft>
                <a:spcPts val="0"/>
              </a:spcAft>
              <a:buSzPts val="2400"/>
              <a:buNone/>
              <a:defRPr sz="3200"/>
            </a:lvl9pPr>
          </a:lstStyle>
          <a:p>
            <a:r>
              <a:rPr lang="en-US"/>
              <a:t>Click to edit Master title style</a:t>
            </a:r>
            <a:endParaRPr/>
          </a:p>
        </p:txBody>
      </p:sp>
      <p:sp>
        <p:nvSpPr>
          <p:cNvPr id="319" name="Google Shape;319;p6"/>
          <p:cNvSpPr txBox="1">
            <a:spLocks noGrp="1"/>
          </p:cNvSpPr>
          <p:nvPr>
            <p:ph type="body" idx="1"/>
          </p:nvPr>
        </p:nvSpPr>
        <p:spPr>
          <a:xfrm>
            <a:off x="678267" y="2132933"/>
            <a:ext cx="57124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320" name="Google Shape;320;p6"/>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112298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5"/>
        <p:cNvGrpSpPr/>
        <p:nvPr/>
      </p:nvGrpSpPr>
      <p:grpSpPr>
        <a:xfrm>
          <a:off x="0" y="0"/>
          <a:ext cx="0" cy="0"/>
          <a:chOff x="0" y="0"/>
          <a:chExt cx="0" cy="0"/>
        </a:xfrm>
      </p:grpSpPr>
      <p:grpSp>
        <p:nvGrpSpPr>
          <p:cNvPr id="356" name="Google Shape;356;p8"/>
          <p:cNvGrpSpPr/>
          <p:nvPr/>
        </p:nvGrpSpPr>
        <p:grpSpPr>
          <a:xfrm>
            <a:off x="-275" y="1"/>
            <a:ext cx="12210876" cy="6866447"/>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85" name="Google Shape;385;p8"/>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86" name="Google Shape;386;p8"/>
          <p:cNvSpPr txBox="1">
            <a:spLocks noGrp="1"/>
          </p:cNvSpPr>
          <p:nvPr>
            <p:ph type="body" idx="1"/>
          </p:nvPr>
        </p:nvSpPr>
        <p:spPr>
          <a:xfrm>
            <a:off x="1554500"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7" name="Google Shape;387;p8"/>
          <p:cNvSpPr txBox="1">
            <a:spLocks noGrp="1"/>
          </p:cNvSpPr>
          <p:nvPr>
            <p:ph type="body" idx="2"/>
          </p:nvPr>
        </p:nvSpPr>
        <p:spPr>
          <a:xfrm>
            <a:off x="4941917"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8" name="Google Shape;388;p8"/>
          <p:cNvSpPr txBox="1">
            <a:spLocks noGrp="1"/>
          </p:cNvSpPr>
          <p:nvPr>
            <p:ph type="body" idx="3"/>
          </p:nvPr>
        </p:nvSpPr>
        <p:spPr>
          <a:xfrm>
            <a:off x="8329335"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9" name="Google Shape;389;p8"/>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560319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0"/>
        <p:cNvGrpSpPr/>
        <p:nvPr/>
      </p:nvGrpSpPr>
      <p:grpSpPr>
        <a:xfrm>
          <a:off x="0" y="0"/>
          <a:ext cx="0" cy="0"/>
          <a:chOff x="0" y="0"/>
          <a:chExt cx="0" cy="0"/>
        </a:xfrm>
      </p:grpSpPr>
      <p:grpSp>
        <p:nvGrpSpPr>
          <p:cNvPr id="391" name="Google Shape;391;p9"/>
          <p:cNvGrpSpPr/>
          <p:nvPr/>
        </p:nvGrpSpPr>
        <p:grpSpPr>
          <a:xfrm>
            <a:off x="-275" y="1"/>
            <a:ext cx="12210876" cy="6866447"/>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20" name="Google Shape;420;p9"/>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421" name="Google Shape;421;p9"/>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66939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2"/>
        <p:cNvGrpSpPr/>
        <p:nvPr/>
      </p:nvGrpSpPr>
      <p:grpSpPr>
        <a:xfrm>
          <a:off x="0" y="0"/>
          <a:ext cx="0" cy="0"/>
          <a:chOff x="0" y="0"/>
          <a:chExt cx="0" cy="0"/>
        </a:xfrm>
      </p:grpSpPr>
      <p:sp>
        <p:nvSpPr>
          <p:cNvPr id="423" name="Google Shape;423;p10"/>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10"/>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10"/>
          <p:cNvSpPr/>
          <p:nvPr/>
        </p:nvSpPr>
        <p:spPr>
          <a:xfrm>
            <a:off x="429833" y="5986399"/>
            <a:ext cx="10032000" cy="4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6" name="Google Shape;426;p10"/>
          <p:cNvGrpSpPr/>
          <p:nvPr/>
        </p:nvGrpSpPr>
        <p:grpSpPr>
          <a:xfrm>
            <a:off x="-276" y="885725"/>
            <a:ext cx="207823" cy="871628"/>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0" name="Google Shape;430;p10"/>
          <p:cNvGrpSpPr/>
          <p:nvPr/>
        </p:nvGrpSpPr>
        <p:grpSpPr>
          <a:xfrm>
            <a:off x="429846" y="877301"/>
            <a:ext cx="888463" cy="888497"/>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0"/>
          <p:cNvGrpSpPr/>
          <p:nvPr/>
        </p:nvGrpSpPr>
        <p:grpSpPr>
          <a:xfrm>
            <a:off x="11776513" y="894607"/>
            <a:ext cx="415753" cy="871628"/>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1" name="Google Shape;451;p10"/>
          <p:cNvSpPr txBox="1">
            <a:spLocks noGrp="1"/>
          </p:cNvSpPr>
          <p:nvPr>
            <p:ph type="body" idx="1"/>
          </p:nvPr>
        </p:nvSpPr>
        <p:spPr>
          <a:xfrm>
            <a:off x="867633" y="5986400"/>
            <a:ext cx="9594400" cy="441600"/>
          </a:xfrm>
          <a:prstGeom prst="rect">
            <a:avLst/>
          </a:prstGeom>
        </p:spPr>
        <p:txBody>
          <a:bodyPr spcFirstLastPara="1" wrap="square" lIns="0" tIns="0" rIns="0" bIns="0" anchor="ctr" anchorCtr="0">
            <a:noAutofit/>
          </a:bodyPr>
          <a:lstStyle>
            <a:lvl1pPr marL="609585" lvl="0" indent="-304792" rtl="0">
              <a:spcBef>
                <a:spcPts val="480"/>
              </a:spcBef>
              <a:spcAft>
                <a:spcPts val="0"/>
              </a:spcAft>
              <a:buSzPts val="1400"/>
              <a:buNone/>
              <a:defRPr sz="1867"/>
            </a:lvl1pPr>
          </a:lstStyle>
          <a:p>
            <a:pPr lvl="0"/>
            <a:r>
              <a:rPr lang="en-US"/>
              <a:t>Click to edit Master text styles</a:t>
            </a:r>
          </a:p>
        </p:txBody>
      </p:sp>
      <p:sp>
        <p:nvSpPr>
          <p:cNvPr id="452" name="Google Shape;452;p10"/>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417276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variant 1" type="blank">
  <p:cSld name="Blank variant 1">
    <p:spTree>
      <p:nvGrpSpPr>
        <p:cNvPr id="1" name="Shape 453"/>
        <p:cNvGrpSpPr/>
        <p:nvPr/>
      </p:nvGrpSpPr>
      <p:grpSpPr>
        <a:xfrm>
          <a:off x="0" y="0"/>
          <a:ext cx="0" cy="0"/>
          <a:chOff x="0" y="0"/>
          <a:chExt cx="0" cy="0"/>
        </a:xfrm>
      </p:grpSpPr>
      <p:grpSp>
        <p:nvGrpSpPr>
          <p:cNvPr id="454" name="Google Shape;454;p11"/>
          <p:cNvGrpSpPr/>
          <p:nvPr/>
        </p:nvGrpSpPr>
        <p:grpSpPr>
          <a:xfrm>
            <a:off x="-275" y="1"/>
            <a:ext cx="12210876" cy="6866447"/>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82" name="Google Shape;482;p11"/>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155342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variant 2">
  <p:cSld name="Blank variant 2">
    <p:spTree>
      <p:nvGrpSpPr>
        <p:cNvPr id="1" name="Shape 483"/>
        <p:cNvGrpSpPr/>
        <p:nvPr/>
      </p:nvGrpSpPr>
      <p:grpSpPr>
        <a:xfrm>
          <a:off x="0" y="0"/>
          <a:ext cx="0" cy="0"/>
          <a:chOff x="0" y="0"/>
          <a:chExt cx="0" cy="0"/>
        </a:xfrm>
      </p:grpSpPr>
      <p:sp>
        <p:nvSpPr>
          <p:cNvPr id="484" name="Google Shape;484;p12"/>
          <p:cNvSpPr/>
          <p:nvPr/>
        </p:nvSpPr>
        <p:spPr>
          <a:xfrm>
            <a:off x="11320672" y="5986400"/>
            <a:ext cx="871600" cy="87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5" name="Google Shape;485;p12"/>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6" name="Google Shape;486;p12"/>
          <p:cNvGrpSpPr/>
          <p:nvPr/>
        </p:nvGrpSpPr>
        <p:grpSpPr>
          <a:xfrm>
            <a:off x="-276" y="885725"/>
            <a:ext cx="207823" cy="871628"/>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2"/>
          <p:cNvGrpSpPr/>
          <p:nvPr/>
        </p:nvGrpSpPr>
        <p:grpSpPr>
          <a:xfrm>
            <a:off x="429846" y="877301"/>
            <a:ext cx="888463" cy="888497"/>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7" name="Google Shape;507;p12"/>
          <p:cNvGrpSpPr/>
          <p:nvPr/>
        </p:nvGrpSpPr>
        <p:grpSpPr>
          <a:xfrm>
            <a:off x="11776513" y="894607"/>
            <a:ext cx="415753" cy="871628"/>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1" name="Google Shape;511;p12"/>
          <p:cNvSpPr txBox="1">
            <a:spLocks noGrp="1"/>
          </p:cNvSpPr>
          <p:nvPr>
            <p:ph type="sldNum" idx="12"/>
          </p:nvPr>
        </p:nvSpPr>
        <p:spPr>
          <a:xfrm>
            <a:off x="11320672" y="5986400"/>
            <a:ext cx="871600" cy="871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2257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1467" y="885733"/>
            <a:ext cx="10457600" cy="8716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753067" y="2132933"/>
            <a:ext cx="9586000" cy="3848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339005" y="5986400"/>
            <a:ext cx="871600" cy="871600"/>
          </a:xfrm>
          <a:prstGeom prst="rect">
            <a:avLst/>
          </a:prstGeom>
          <a:noFill/>
          <a:ln>
            <a:noFill/>
          </a:ln>
        </p:spPr>
        <p:txBody>
          <a:bodyPr spcFirstLastPara="1" wrap="square" lIns="0" tIns="0" rIns="0" bIns="0" anchor="ctr" anchorCtr="0">
            <a:noAutofit/>
          </a:bodyPr>
          <a:lstStyle>
            <a:lvl1pPr lvl="0" algn="ctr" rtl="0">
              <a:buNone/>
              <a:defRPr sz="1733">
                <a:solidFill>
                  <a:schemeClr val="accent1"/>
                </a:solidFill>
                <a:latin typeface="Barlow Light"/>
                <a:ea typeface="Barlow Light"/>
                <a:cs typeface="Barlow Light"/>
                <a:sym typeface="Barlow Light"/>
              </a:defRPr>
            </a:lvl1pPr>
            <a:lvl2pPr lvl="1" algn="ctr" rtl="0">
              <a:buNone/>
              <a:defRPr sz="1733">
                <a:solidFill>
                  <a:schemeClr val="accent1"/>
                </a:solidFill>
                <a:latin typeface="Barlow Light"/>
                <a:ea typeface="Barlow Light"/>
                <a:cs typeface="Barlow Light"/>
                <a:sym typeface="Barlow Light"/>
              </a:defRPr>
            </a:lvl2pPr>
            <a:lvl3pPr lvl="2" algn="ctr" rtl="0">
              <a:buNone/>
              <a:defRPr sz="1733">
                <a:solidFill>
                  <a:schemeClr val="accent1"/>
                </a:solidFill>
                <a:latin typeface="Barlow Light"/>
                <a:ea typeface="Barlow Light"/>
                <a:cs typeface="Barlow Light"/>
                <a:sym typeface="Barlow Light"/>
              </a:defRPr>
            </a:lvl3pPr>
            <a:lvl4pPr lvl="3" algn="ctr" rtl="0">
              <a:buNone/>
              <a:defRPr sz="1733">
                <a:solidFill>
                  <a:schemeClr val="accent1"/>
                </a:solidFill>
                <a:latin typeface="Barlow Light"/>
                <a:ea typeface="Barlow Light"/>
                <a:cs typeface="Barlow Light"/>
                <a:sym typeface="Barlow Light"/>
              </a:defRPr>
            </a:lvl4pPr>
            <a:lvl5pPr lvl="4" algn="ctr" rtl="0">
              <a:buNone/>
              <a:defRPr sz="1733">
                <a:solidFill>
                  <a:schemeClr val="accent1"/>
                </a:solidFill>
                <a:latin typeface="Barlow Light"/>
                <a:ea typeface="Barlow Light"/>
                <a:cs typeface="Barlow Light"/>
                <a:sym typeface="Barlow Light"/>
              </a:defRPr>
            </a:lvl5pPr>
            <a:lvl6pPr lvl="5" algn="ctr" rtl="0">
              <a:buNone/>
              <a:defRPr sz="1733">
                <a:solidFill>
                  <a:schemeClr val="accent1"/>
                </a:solidFill>
                <a:latin typeface="Barlow Light"/>
                <a:ea typeface="Barlow Light"/>
                <a:cs typeface="Barlow Light"/>
                <a:sym typeface="Barlow Light"/>
              </a:defRPr>
            </a:lvl6pPr>
            <a:lvl7pPr lvl="6" algn="ctr" rtl="0">
              <a:buNone/>
              <a:defRPr sz="1733">
                <a:solidFill>
                  <a:schemeClr val="accent1"/>
                </a:solidFill>
                <a:latin typeface="Barlow Light"/>
                <a:ea typeface="Barlow Light"/>
                <a:cs typeface="Barlow Light"/>
                <a:sym typeface="Barlow Light"/>
              </a:defRPr>
            </a:lvl7pPr>
            <a:lvl8pPr lvl="7" algn="ctr" rtl="0">
              <a:buNone/>
              <a:defRPr sz="1733">
                <a:solidFill>
                  <a:schemeClr val="accent1"/>
                </a:solidFill>
                <a:latin typeface="Barlow Light"/>
                <a:ea typeface="Barlow Light"/>
                <a:cs typeface="Barlow Light"/>
                <a:sym typeface="Barlow Light"/>
              </a:defRPr>
            </a:lvl8pPr>
            <a:lvl9pPr lvl="8" algn="ctr" rtl="0">
              <a:buNone/>
              <a:defRPr sz="1733">
                <a:solidFill>
                  <a:schemeClr val="accent1"/>
                </a:solidFill>
                <a:latin typeface="Barlow Light"/>
                <a:ea typeface="Barlow Light"/>
                <a:cs typeface="Barlow Light"/>
                <a:sym typeface="Barlow Light"/>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930871480"/>
      </p:ext>
    </p:extLst>
  </p:cSld>
  <p:clrMap bg1="lt1" tx1="dk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9" r:id="rId5"/>
    <p:sldLayoutId id="2147483680" r:id="rId6"/>
    <p:sldLayoutId id="2147483681" r:id="rId7"/>
    <p:sldLayoutId id="2147483682" r:id="rId8"/>
    <p:sldLayoutId id="2147483683" r:id="rId9"/>
    <p:sldLayoutId id="2147483684" r:id="rId10"/>
    <p:sldLayoutId id="2147483685" r:id="rId11"/>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walterthesavage/3.4-OBHS-Basketball"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1A9F-FA8B-44CE-B5DE-313A277B2A2B}"/>
              </a:ext>
            </a:extLst>
          </p:cNvPr>
          <p:cNvSpPr>
            <a:spLocks noGrp="1"/>
          </p:cNvSpPr>
          <p:nvPr>
            <p:ph type="ctrTitle"/>
          </p:nvPr>
        </p:nvSpPr>
        <p:spPr/>
        <p:txBody>
          <a:bodyPr wrap="square" anchor="ctr">
            <a:normAutofit/>
          </a:bodyPr>
          <a:lstStyle/>
          <a:p>
            <a:r>
              <a:rPr lang="en-NZ" sz="3200" b="1" i="0" dirty="0">
                <a:effectLst/>
              </a:rPr>
              <a:t>Use complex techniques to develop a digital media outcome</a:t>
            </a:r>
            <a:br>
              <a:rPr lang="en-NZ" sz="3200" b="1" i="0" dirty="0">
                <a:effectLst/>
              </a:rPr>
            </a:br>
            <a:br>
              <a:rPr lang="en-NZ" sz="3200" b="1" i="0" dirty="0">
                <a:effectLst/>
              </a:rPr>
            </a:br>
            <a:r>
              <a:rPr lang="en-NZ" sz="3200" b="1" i="0" dirty="0">
                <a:effectLst/>
              </a:rPr>
              <a:t>Walter Savage</a:t>
            </a:r>
            <a:endParaRPr lang="en-NZ" sz="3200" dirty="0"/>
          </a:p>
        </p:txBody>
      </p:sp>
    </p:spTree>
    <p:extLst>
      <p:ext uri="{BB962C8B-B14F-4D97-AF65-F5344CB8AC3E}">
        <p14:creationId xmlns:p14="http://schemas.microsoft.com/office/powerpoint/2010/main" val="289252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EEE1-60FC-4400-8EDC-41C8AA4D85A0}"/>
              </a:ext>
            </a:extLst>
          </p:cNvPr>
          <p:cNvSpPr>
            <a:spLocks noGrp="1"/>
          </p:cNvSpPr>
          <p:nvPr>
            <p:ph type="title"/>
          </p:nvPr>
        </p:nvSpPr>
        <p:spPr/>
        <p:txBody>
          <a:bodyPr wrap="square" anchor="ctr">
            <a:normAutofit/>
          </a:bodyPr>
          <a:lstStyle/>
          <a:p>
            <a:r>
              <a:rPr lang="en-NZ" dirty="0"/>
              <a:t>Evidence of written permission </a:t>
            </a:r>
          </a:p>
        </p:txBody>
      </p:sp>
      <p:pic>
        <p:nvPicPr>
          <p:cNvPr id="4" name="Picture 3">
            <a:extLst>
              <a:ext uri="{FF2B5EF4-FFF2-40B4-BE49-F238E27FC236}">
                <a16:creationId xmlns:a16="http://schemas.microsoft.com/office/drawing/2014/main" id="{77AA9F3E-268B-478F-92E8-2A69B0597232}"/>
              </a:ext>
            </a:extLst>
          </p:cNvPr>
          <p:cNvPicPr>
            <a:picLocks noChangeAspect="1"/>
          </p:cNvPicPr>
          <p:nvPr/>
        </p:nvPicPr>
        <p:blipFill rotWithShape="1">
          <a:blip r:embed="rId3"/>
          <a:srcRect r="12848"/>
          <a:stretch/>
        </p:blipFill>
        <p:spPr>
          <a:xfrm>
            <a:off x="780473" y="2489763"/>
            <a:ext cx="5218393" cy="2831598"/>
          </a:xfrm>
          <a:prstGeom prst="rect">
            <a:avLst/>
          </a:prstGeom>
        </p:spPr>
      </p:pic>
      <p:pic>
        <p:nvPicPr>
          <p:cNvPr id="3" name="Picture 2">
            <a:extLst>
              <a:ext uri="{FF2B5EF4-FFF2-40B4-BE49-F238E27FC236}">
                <a16:creationId xmlns:a16="http://schemas.microsoft.com/office/drawing/2014/main" id="{3E5E06D4-BB19-4415-B353-3F33FE790FBD}"/>
              </a:ext>
            </a:extLst>
          </p:cNvPr>
          <p:cNvPicPr>
            <a:picLocks noChangeAspect="1"/>
          </p:cNvPicPr>
          <p:nvPr/>
        </p:nvPicPr>
        <p:blipFill rotWithShape="1">
          <a:blip r:embed="rId4"/>
          <a:srcRect r="7834"/>
          <a:stretch/>
        </p:blipFill>
        <p:spPr>
          <a:xfrm>
            <a:off x="6305066" y="2228505"/>
            <a:ext cx="5354612" cy="3339799"/>
          </a:xfrm>
          <a:prstGeom prst="rect">
            <a:avLst/>
          </a:prstGeom>
        </p:spPr>
      </p:pic>
    </p:spTree>
    <p:extLst>
      <p:ext uri="{BB962C8B-B14F-4D97-AF65-F5344CB8AC3E}">
        <p14:creationId xmlns:p14="http://schemas.microsoft.com/office/powerpoint/2010/main" val="2440498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7C33-72FD-4E30-827F-0E998EDF99E8}"/>
              </a:ext>
            </a:extLst>
          </p:cNvPr>
          <p:cNvSpPr>
            <a:spLocks noGrp="1"/>
          </p:cNvSpPr>
          <p:nvPr>
            <p:ph type="title"/>
          </p:nvPr>
        </p:nvSpPr>
        <p:spPr/>
        <p:txBody>
          <a:bodyPr wrap="square" anchor="ctr">
            <a:normAutofit/>
          </a:bodyPr>
          <a:lstStyle/>
          <a:p>
            <a:r>
              <a:rPr lang="en-NZ" sz="2000" b="1"/>
              <a:t>Data Integrity</a:t>
            </a:r>
            <a:br>
              <a:rPr lang="en-NZ" sz="2000" b="1"/>
            </a:br>
            <a:br>
              <a:rPr lang="en-NZ" sz="2000" b="1"/>
            </a:br>
            <a:r>
              <a:rPr lang="en-NZ" sz="2000" b="1"/>
              <a:t>Gather content – proofread and edit</a:t>
            </a:r>
          </a:p>
        </p:txBody>
      </p:sp>
      <p:sp>
        <p:nvSpPr>
          <p:cNvPr id="8" name="Text Placeholder 2">
            <a:extLst>
              <a:ext uri="{FF2B5EF4-FFF2-40B4-BE49-F238E27FC236}">
                <a16:creationId xmlns:a16="http://schemas.microsoft.com/office/drawing/2014/main" id="{3E79732B-95C2-4026-AA7A-88D8374FBCED}"/>
              </a:ext>
            </a:extLst>
          </p:cNvPr>
          <p:cNvSpPr>
            <a:spLocks noGrp="1"/>
          </p:cNvSpPr>
          <p:nvPr>
            <p:ph type="body" idx="1"/>
          </p:nvPr>
        </p:nvSpPr>
        <p:spPr/>
        <p:txBody>
          <a:bodyPr/>
          <a:lstStyle/>
          <a:p>
            <a:endParaRPr lang="en-US"/>
          </a:p>
        </p:txBody>
      </p:sp>
      <p:pic>
        <p:nvPicPr>
          <p:cNvPr id="3" name="Picture 2">
            <a:extLst>
              <a:ext uri="{FF2B5EF4-FFF2-40B4-BE49-F238E27FC236}">
                <a16:creationId xmlns:a16="http://schemas.microsoft.com/office/drawing/2014/main" id="{D7078558-40B6-42B2-85F9-7A6A7EE1FA37}"/>
              </a:ext>
            </a:extLst>
          </p:cNvPr>
          <p:cNvPicPr>
            <a:picLocks noChangeAspect="1"/>
          </p:cNvPicPr>
          <p:nvPr/>
        </p:nvPicPr>
        <p:blipFill>
          <a:blip r:embed="rId3"/>
          <a:stretch>
            <a:fillRect/>
          </a:stretch>
        </p:blipFill>
        <p:spPr>
          <a:xfrm>
            <a:off x="502285" y="1887537"/>
            <a:ext cx="4400550" cy="2371725"/>
          </a:xfrm>
          <a:prstGeom prst="rect">
            <a:avLst/>
          </a:prstGeom>
        </p:spPr>
      </p:pic>
      <p:pic>
        <p:nvPicPr>
          <p:cNvPr id="4" name="Picture 3">
            <a:extLst>
              <a:ext uri="{FF2B5EF4-FFF2-40B4-BE49-F238E27FC236}">
                <a16:creationId xmlns:a16="http://schemas.microsoft.com/office/drawing/2014/main" id="{496806B6-1DDD-4387-B45C-4785EF0CDF06}"/>
              </a:ext>
            </a:extLst>
          </p:cNvPr>
          <p:cNvPicPr>
            <a:picLocks noChangeAspect="1"/>
          </p:cNvPicPr>
          <p:nvPr/>
        </p:nvPicPr>
        <p:blipFill>
          <a:blip r:embed="rId4"/>
          <a:stretch>
            <a:fillRect/>
          </a:stretch>
        </p:blipFill>
        <p:spPr>
          <a:xfrm>
            <a:off x="2702560" y="3921125"/>
            <a:ext cx="4610100" cy="2571750"/>
          </a:xfrm>
          <a:prstGeom prst="rect">
            <a:avLst/>
          </a:prstGeom>
        </p:spPr>
      </p:pic>
      <p:pic>
        <p:nvPicPr>
          <p:cNvPr id="5" name="Picture 4">
            <a:extLst>
              <a:ext uri="{FF2B5EF4-FFF2-40B4-BE49-F238E27FC236}">
                <a16:creationId xmlns:a16="http://schemas.microsoft.com/office/drawing/2014/main" id="{F954F13E-E4E7-4598-8DC0-465007A294D0}"/>
              </a:ext>
            </a:extLst>
          </p:cNvPr>
          <p:cNvPicPr>
            <a:picLocks noChangeAspect="1"/>
          </p:cNvPicPr>
          <p:nvPr/>
        </p:nvPicPr>
        <p:blipFill>
          <a:blip r:embed="rId5"/>
          <a:stretch>
            <a:fillRect/>
          </a:stretch>
        </p:blipFill>
        <p:spPr>
          <a:xfrm>
            <a:off x="7419205" y="2002729"/>
            <a:ext cx="3637109" cy="3736861"/>
          </a:xfrm>
          <a:prstGeom prst="rect">
            <a:avLst/>
          </a:prstGeom>
        </p:spPr>
      </p:pic>
    </p:spTree>
    <p:extLst>
      <p:ext uri="{BB962C8B-B14F-4D97-AF65-F5344CB8AC3E}">
        <p14:creationId xmlns:p14="http://schemas.microsoft.com/office/powerpoint/2010/main" val="1772761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B092-8562-44A8-B487-716BAD2C7F87}"/>
              </a:ext>
            </a:extLst>
          </p:cNvPr>
          <p:cNvSpPr>
            <a:spLocks noGrp="1"/>
          </p:cNvSpPr>
          <p:nvPr>
            <p:ph type="title"/>
          </p:nvPr>
        </p:nvSpPr>
        <p:spPr/>
        <p:txBody>
          <a:bodyPr wrap="square" anchor="ctr">
            <a:normAutofit/>
          </a:bodyPr>
          <a:lstStyle/>
          <a:p>
            <a:r>
              <a:rPr lang="en-NZ" b="1" dirty="0"/>
              <a:t>Gather Content</a:t>
            </a:r>
          </a:p>
        </p:txBody>
      </p:sp>
      <p:sp>
        <p:nvSpPr>
          <p:cNvPr id="8" name="Text Placeholder 2">
            <a:extLst>
              <a:ext uri="{FF2B5EF4-FFF2-40B4-BE49-F238E27FC236}">
                <a16:creationId xmlns:a16="http://schemas.microsoft.com/office/drawing/2014/main" id="{C914DBB3-8DD3-4D52-90CB-AC0EC8F026D3}"/>
              </a:ext>
            </a:extLst>
          </p:cNvPr>
          <p:cNvSpPr>
            <a:spLocks noGrp="1"/>
          </p:cNvSpPr>
          <p:nvPr>
            <p:ph type="body" idx="1"/>
          </p:nvPr>
        </p:nvSpPr>
        <p:spPr/>
        <p:txBody>
          <a:bodyPr/>
          <a:lstStyle/>
          <a:p>
            <a:endParaRPr lang="en-US"/>
          </a:p>
        </p:txBody>
      </p:sp>
      <p:pic>
        <p:nvPicPr>
          <p:cNvPr id="3" name="Picture 2">
            <a:extLst>
              <a:ext uri="{FF2B5EF4-FFF2-40B4-BE49-F238E27FC236}">
                <a16:creationId xmlns:a16="http://schemas.microsoft.com/office/drawing/2014/main" id="{A59906F7-7666-41ED-AD32-A032529543C7}"/>
              </a:ext>
            </a:extLst>
          </p:cNvPr>
          <p:cNvPicPr>
            <a:picLocks noChangeAspect="1"/>
          </p:cNvPicPr>
          <p:nvPr/>
        </p:nvPicPr>
        <p:blipFill>
          <a:blip r:embed="rId3"/>
          <a:stretch>
            <a:fillRect/>
          </a:stretch>
        </p:blipFill>
        <p:spPr>
          <a:xfrm>
            <a:off x="391160" y="1960879"/>
            <a:ext cx="6830860" cy="3932555"/>
          </a:xfrm>
          <a:prstGeom prst="rect">
            <a:avLst/>
          </a:prstGeom>
        </p:spPr>
      </p:pic>
    </p:spTree>
    <p:extLst>
      <p:ext uri="{BB962C8B-B14F-4D97-AF65-F5344CB8AC3E}">
        <p14:creationId xmlns:p14="http://schemas.microsoft.com/office/powerpoint/2010/main" val="2550783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Step 3 : Ideate</a:t>
            </a:r>
          </a:p>
        </p:txBody>
      </p:sp>
    </p:spTree>
    <p:extLst>
      <p:ext uri="{BB962C8B-B14F-4D97-AF65-F5344CB8AC3E}">
        <p14:creationId xmlns:p14="http://schemas.microsoft.com/office/powerpoint/2010/main" val="3552754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CED8-2A29-47EA-B884-3F3A545E89AD}"/>
              </a:ext>
            </a:extLst>
          </p:cNvPr>
          <p:cNvSpPr>
            <a:spLocks noGrp="1"/>
          </p:cNvSpPr>
          <p:nvPr>
            <p:ph type="title"/>
          </p:nvPr>
        </p:nvSpPr>
        <p:spPr/>
        <p:txBody>
          <a:bodyPr/>
          <a:lstStyle/>
          <a:p>
            <a:r>
              <a:rPr lang="en-NZ" dirty="0"/>
              <a:t>Trends</a:t>
            </a:r>
          </a:p>
        </p:txBody>
      </p:sp>
      <p:pic>
        <p:nvPicPr>
          <p:cNvPr id="6" name="Picture 5">
            <a:extLst>
              <a:ext uri="{FF2B5EF4-FFF2-40B4-BE49-F238E27FC236}">
                <a16:creationId xmlns:a16="http://schemas.microsoft.com/office/drawing/2014/main" id="{BB031CBD-3A95-42E2-9812-AF568E90008B}"/>
              </a:ext>
            </a:extLst>
          </p:cNvPr>
          <p:cNvPicPr>
            <a:picLocks noChangeAspect="1"/>
          </p:cNvPicPr>
          <p:nvPr/>
        </p:nvPicPr>
        <p:blipFill>
          <a:blip r:embed="rId2"/>
          <a:stretch>
            <a:fillRect/>
          </a:stretch>
        </p:blipFill>
        <p:spPr>
          <a:xfrm>
            <a:off x="365091" y="1989573"/>
            <a:ext cx="6635763" cy="3366267"/>
          </a:xfrm>
          <a:prstGeom prst="rect">
            <a:avLst/>
          </a:prstGeom>
        </p:spPr>
      </p:pic>
      <p:pic>
        <p:nvPicPr>
          <p:cNvPr id="8" name="Picture 7">
            <a:extLst>
              <a:ext uri="{FF2B5EF4-FFF2-40B4-BE49-F238E27FC236}">
                <a16:creationId xmlns:a16="http://schemas.microsoft.com/office/drawing/2014/main" id="{6BAA43DB-0AE7-46EA-814C-B31B47CCB502}"/>
              </a:ext>
            </a:extLst>
          </p:cNvPr>
          <p:cNvPicPr>
            <a:picLocks noChangeAspect="1"/>
          </p:cNvPicPr>
          <p:nvPr/>
        </p:nvPicPr>
        <p:blipFill>
          <a:blip r:embed="rId3"/>
          <a:stretch>
            <a:fillRect/>
          </a:stretch>
        </p:blipFill>
        <p:spPr>
          <a:xfrm>
            <a:off x="4890497" y="2843684"/>
            <a:ext cx="5223261" cy="3833446"/>
          </a:xfrm>
          <a:prstGeom prst="rect">
            <a:avLst/>
          </a:prstGeom>
        </p:spPr>
      </p:pic>
      <p:pic>
        <p:nvPicPr>
          <p:cNvPr id="7" name="Picture 6">
            <a:extLst>
              <a:ext uri="{FF2B5EF4-FFF2-40B4-BE49-F238E27FC236}">
                <a16:creationId xmlns:a16="http://schemas.microsoft.com/office/drawing/2014/main" id="{76E8DEFE-F253-4920-971F-0FD340A93F84}"/>
              </a:ext>
            </a:extLst>
          </p:cNvPr>
          <p:cNvPicPr>
            <a:picLocks noChangeAspect="1"/>
          </p:cNvPicPr>
          <p:nvPr/>
        </p:nvPicPr>
        <p:blipFill>
          <a:blip r:embed="rId4"/>
          <a:stretch>
            <a:fillRect/>
          </a:stretch>
        </p:blipFill>
        <p:spPr>
          <a:xfrm>
            <a:off x="9435890" y="666833"/>
            <a:ext cx="2050977" cy="4456444"/>
          </a:xfrm>
          <a:prstGeom prst="rect">
            <a:avLst/>
          </a:prstGeom>
        </p:spPr>
      </p:pic>
    </p:spTree>
    <p:extLst>
      <p:ext uri="{BB962C8B-B14F-4D97-AF65-F5344CB8AC3E}">
        <p14:creationId xmlns:p14="http://schemas.microsoft.com/office/powerpoint/2010/main" val="540708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4418-A5F1-4BA8-B6A5-2604CB710356}"/>
              </a:ext>
            </a:extLst>
          </p:cNvPr>
          <p:cNvSpPr>
            <a:spLocks noGrp="1"/>
          </p:cNvSpPr>
          <p:nvPr>
            <p:ph type="title"/>
          </p:nvPr>
        </p:nvSpPr>
        <p:spPr/>
        <p:txBody>
          <a:bodyPr/>
          <a:lstStyle/>
          <a:p>
            <a:r>
              <a:rPr lang="en-NZ" dirty="0"/>
              <a:t>Trends</a:t>
            </a:r>
          </a:p>
        </p:txBody>
      </p:sp>
      <p:sp>
        <p:nvSpPr>
          <p:cNvPr id="3" name="Text Placeholder 2">
            <a:extLst>
              <a:ext uri="{FF2B5EF4-FFF2-40B4-BE49-F238E27FC236}">
                <a16:creationId xmlns:a16="http://schemas.microsoft.com/office/drawing/2014/main" id="{EAE19FAA-1127-4D7F-AC71-FEC05251A5AC}"/>
              </a:ext>
            </a:extLst>
          </p:cNvPr>
          <p:cNvSpPr>
            <a:spLocks noGrp="1"/>
          </p:cNvSpPr>
          <p:nvPr>
            <p:ph type="body" idx="1"/>
          </p:nvPr>
        </p:nvSpPr>
        <p:spPr>
          <a:xfrm>
            <a:off x="1554499" y="2132933"/>
            <a:ext cx="9784567" cy="3853600"/>
          </a:xfrm>
        </p:spPr>
        <p:txBody>
          <a:bodyPr/>
          <a:lstStyle/>
          <a:p>
            <a:r>
              <a:rPr lang="en-NZ" dirty="0"/>
              <a:t>Looking at other NZ basketball club websites there are a lot of trends I would like to carry over.</a:t>
            </a:r>
          </a:p>
          <a:p>
            <a:r>
              <a:rPr lang="en-NZ" dirty="0"/>
              <a:t>One is when entering the home page they have a simple header with a large image with the team logo over laid, this looks very professional which I intend to carry over.</a:t>
            </a:r>
          </a:p>
          <a:p>
            <a:r>
              <a:rPr lang="en-NZ" dirty="0"/>
              <a:t>They also tend to incorporate secondary logos which I intend to created and incorporate into the design.</a:t>
            </a:r>
          </a:p>
        </p:txBody>
      </p:sp>
    </p:spTree>
    <p:extLst>
      <p:ext uri="{BB962C8B-B14F-4D97-AF65-F5344CB8AC3E}">
        <p14:creationId xmlns:p14="http://schemas.microsoft.com/office/powerpoint/2010/main" val="437011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6DDB-83EF-4B63-8B86-0089EF3D8A5F}"/>
              </a:ext>
            </a:extLst>
          </p:cNvPr>
          <p:cNvSpPr>
            <a:spLocks noGrp="1"/>
          </p:cNvSpPr>
          <p:nvPr>
            <p:ph type="title"/>
          </p:nvPr>
        </p:nvSpPr>
        <p:spPr/>
        <p:txBody>
          <a:bodyPr wrap="square" anchor="ctr">
            <a:normAutofit/>
          </a:bodyPr>
          <a:lstStyle/>
          <a:p>
            <a:r>
              <a:rPr lang="en-NZ" b="1" dirty="0"/>
              <a:t>Font Combinations: Header</a:t>
            </a:r>
          </a:p>
        </p:txBody>
      </p:sp>
      <p:pic>
        <p:nvPicPr>
          <p:cNvPr id="3" name="Picture 2">
            <a:extLst>
              <a:ext uri="{FF2B5EF4-FFF2-40B4-BE49-F238E27FC236}">
                <a16:creationId xmlns:a16="http://schemas.microsoft.com/office/drawing/2014/main" id="{347C033E-B3D5-4185-8F91-79BFC238A1D3}"/>
              </a:ext>
            </a:extLst>
          </p:cNvPr>
          <p:cNvPicPr>
            <a:picLocks noChangeAspect="1"/>
          </p:cNvPicPr>
          <p:nvPr/>
        </p:nvPicPr>
        <p:blipFill>
          <a:blip r:embed="rId3"/>
          <a:stretch>
            <a:fillRect/>
          </a:stretch>
        </p:blipFill>
        <p:spPr>
          <a:xfrm>
            <a:off x="1241651" y="2175638"/>
            <a:ext cx="3438525" cy="3695700"/>
          </a:xfrm>
          <a:prstGeom prst="rect">
            <a:avLst/>
          </a:prstGeom>
        </p:spPr>
      </p:pic>
      <p:sp>
        <p:nvSpPr>
          <p:cNvPr id="9" name="Rectangle: Rounded Corners 8">
            <a:extLst>
              <a:ext uri="{FF2B5EF4-FFF2-40B4-BE49-F238E27FC236}">
                <a16:creationId xmlns:a16="http://schemas.microsoft.com/office/drawing/2014/main" id="{12B2E415-C457-40DA-9432-BEB415FF7A73}"/>
              </a:ext>
            </a:extLst>
          </p:cNvPr>
          <p:cNvSpPr/>
          <p:nvPr/>
        </p:nvSpPr>
        <p:spPr>
          <a:xfrm>
            <a:off x="4680176" y="1989573"/>
            <a:ext cx="3649158" cy="4366077"/>
          </a:xfrm>
          <a:prstGeom prst="roundRect">
            <a:avLst>
              <a:gd name="adj" fmla="val 124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NZ"/>
          </a:p>
        </p:txBody>
      </p:sp>
      <p:pic>
        <p:nvPicPr>
          <p:cNvPr id="4" name="Picture 3">
            <a:extLst>
              <a:ext uri="{FF2B5EF4-FFF2-40B4-BE49-F238E27FC236}">
                <a16:creationId xmlns:a16="http://schemas.microsoft.com/office/drawing/2014/main" id="{741CE34F-2223-4AFC-B8D1-78F16893635C}"/>
              </a:ext>
            </a:extLst>
          </p:cNvPr>
          <p:cNvPicPr>
            <a:picLocks noChangeAspect="1"/>
          </p:cNvPicPr>
          <p:nvPr/>
        </p:nvPicPr>
        <p:blipFill>
          <a:blip r:embed="rId4"/>
          <a:stretch>
            <a:fillRect/>
          </a:stretch>
        </p:blipFill>
        <p:spPr>
          <a:xfrm>
            <a:off x="4717929" y="2175638"/>
            <a:ext cx="3457575" cy="3381375"/>
          </a:xfrm>
          <a:prstGeom prst="rect">
            <a:avLst/>
          </a:prstGeom>
        </p:spPr>
      </p:pic>
      <p:pic>
        <p:nvPicPr>
          <p:cNvPr id="5" name="Picture 4">
            <a:extLst>
              <a:ext uri="{FF2B5EF4-FFF2-40B4-BE49-F238E27FC236}">
                <a16:creationId xmlns:a16="http://schemas.microsoft.com/office/drawing/2014/main" id="{D22005BD-F61D-4CF7-870D-9A648D1A5A8C}"/>
              </a:ext>
            </a:extLst>
          </p:cNvPr>
          <p:cNvPicPr>
            <a:picLocks noChangeAspect="1"/>
          </p:cNvPicPr>
          <p:nvPr/>
        </p:nvPicPr>
        <p:blipFill>
          <a:blip r:embed="rId5"/>
          <a:stretch>
            <a:fillRect/>
          </a:stretch>
        </p:blipFill>
        <p:spPr>
          <a:xfrm>
            <a:off x="8329334" y="2175638"/>
            <a:ext cx="3505200" cy="3438525"/>
          </a:xfrm>
          <a:prstGeom prst="rect">
            <a:avLst/>
          </a:prstGeom>
        </p:spPr>
      </p:pic>
      <p:sp>
        <p:nvSpPr>
          <p:cNvPr id="6" name="TextBox 5">
            <a:extLst>
              <a:ext uri="{FF2B5EF4-FFF2-40B4-BE49-F238E27FC236}">
                <a16:creationId xmlns:a16="http://schemas.microsoft.com/office/drawing/2014/main" id="{4DA5465B-5562-4419-86D6-A49DFD02B43F}"/>
              </a:ext>
            </a:extLst>
          </p:cNvPr>
          <p:cNvSpPr txBox="1"/>
          <p:nvPr/>
        </p:nvSpPr>
        <p:spPr>
          <a:xfrm>
            <a:off x="1604211" y="6047874"/>
            <a:ext cx="2711115" cy="307777"/>
          </a:xfrm>
          <a:prstGeom prst="rect">
            <a:avLst/>
          </a:prstGeom>
          <a:noFill/>
        </p:spPr>
        <p:txBody>
          <a:bodyPr wrap="square" rtlCol="0">
            <a:spAutoFit/>
          </a:bodyPr>
          <a:lstStyle/>
          <a:p>
            <a:r>
              <a:rPr lang="en-NZ" dirty="0"/>
              <a:t>Vote: 11</a:t>
            </a:r>
          </a:p>
        </p:txBody>
      </p:sp>
      <p:sp>
        <p:nvSpPr>
          <p:cNvPr id="13" name="TextBox 12">
            <a:extLst>
              <a:ext uri="{FF2B5EF4-FFF2-40B4-BE49-F238E27FC236}">
                <a16:creationId xmlns:a16="http://schemas.microsoft.com/office/drawing/2014/main" id="{E4E300F3-758C-4932-B0BD-BF1BD41C10FB}"/>
              </a:ext>
            </a:extLst>
          </p:cNvPr>
          <p:cNvSpPr txBox="1"/>
          <p:nvPr/>
        </p:nvSpPr>
        <p:spPr>
          <a:xfrm>
            <a:off x="8329334" y="5783816"/>
            <a:ext cx="2711115" cy="307777"/>
          </a:xfrm>
          <a:prstGeom prst="rect">
            <a:avLst/>
          </a:prstGeom>
          <a:noFill/>
        </p:spPr>
        <p:txBody>
          <a:bodyPr wrap="square" rtlCol="0">
            <a:spAutoFit/>
          </a:bodyPr>
          <a:lstStyle/>
          <a:p>
            <a:r>
              <a:rPr lang="en-NZ" dirty="0"/>
              <a:t>Vote: 1</a:t>
            </a:r>
          </a:p>
        </p:txBody>
      </p:sp>
      <p:sp>
        <p:nvSpPr>
          <p:cNvPr id="14" name="TextBox 13">
            <a:extLst>
              <a:ext uri="{FF2B5EF4-FFF2-40B4-BE49-F238E27FC236}">
                <a16:creationId xmlns:a16="http://schemas.microsoft.com/office/drawing/2014/main" id="{1A6801C9-1391-4532-8173-7FA77BFE1D53}"/>
              </a:ext>
            </a:extLst>
          </p:cNvPr>
          <p:cNvSpPr txBox="1"/>
          <p:nvPr/>
        </p:nvSpPr>
        <p:spPr>
          <a:xfrm>
            <a:off x="4924926" y="5858346"/>
            <a:ext cx="2711115" cy="307777"/>
          </a:xfrm>
          <a:prstGeom prst="rect">
            <a:avLst/>
          </a:prstGeom>
          <a:noFill/>
        </p:spPr>
        <p:txBody>
          <a:bodyPr wrap="square" rtlCol="0">
            <a:spAutoFit/>
          </a:bodyPr>
          <a:lstStyle/>
          <a:p>
            <a:r>
              <a:rPr lang="en-NZ" dirty="0"/>
              <a:t>Vote: 1111</a:t>
            </a:r>
          </a:p>
        </p:txBody>
      </p:sp>
    </p:spTree>
    <p:extLst>
      <p:ext uri="{BB962C8B-B14F-4D97-AF65-F5344CB8AC3E}">
        <p14:creationId xmlns:p14="http://schemas.microsoft.com/office/powerpoint/2010/main" val="4001918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73E7-8459-4422-93FF-D68226D96918}"/>
              </a:ext>
            </a:extLst>
          </p:cNvPr>
          <p:cNvSpPr>
            <a:spLocks noGrp="1"/>
          </p:cNvSpPr>
          <p:nvPr>
            <p:ph type="title"/>
          </p:nvPr>
        </p:nvSpPr>
        <p:spPr/>
        <p:txBody>
          <a:bodyPr/>
          <a:lstStyle/>
          <a:p>
            <a:r>
              <a:rPr lang="en-NZ" b="1" dirty="0"/>
              <a:t>Font Combinations: Body</a:t>
            </a:r>
            <a:endParaRPr lang="en-NZ" dirty="0"/>
          </a:p>
        </p:txBody>
      </p:sp>
      <p:pic>
        <p:nvPicPr>
          <p:cNvPr id="6" name="Picture 5">
            <a:extLst>
              <a:ext uri="{FF2B5EF4-FFF2-40B4-BE49-F238E27FC236}">
                <a16:creationId xmlns:a16="http://schemas.microsoft.com/office/drawing/2014/main" id="{744C97E8-65C0-460D-9E0B-9CF544CCD5DD}"/>
              </a:ext>
            </a:extLst>
          </p:cNvPr>
          <p:cNvPicPr>
            <a:picLocks noChangeAspect="1"/>
          </p:cNvPicPr>
          <p:nvPr/>
        </p:nvPicPr>
        <p:blipFill>
          <a:blip r:embed="rId2"/>
          <a:stretch>
            <a:fillRect/>
          </a:stretch>
        </p:blipFill>
        <p:spPr>
          <a:xfrm>
            <a:off x="1301937" y="2398468"/>
            <a:ext cx="3514725" cy="2905125"/>
          </a:xfrm>
          <a:prstGeom prst="rect">
            <a:avLst/>
          </a:prstGeom>
        </p:spPr>
      </p:pic>
      <p:sp>
        <p:nvSpPr>
          <p:cNvPr id="12" name="Rectangle: Rounded Corners 11">
            <a:extLst>
              <a:ext uri="{FF2B5EF4-FFF2-40B4-BE49-F238E27FC236}">
                <a16:creationId xmlns:a16="http://schemas.microsoft.com/office/drawing/2014/main" id="{F98ED95F-FE59-4B95-826F-C63FBE4D4918}"/>
              </a:ext>
            </a:extLst>
          </p:cNvPr>
          <p:cNvSpPr/>
          <p:nvPr/>
        </p:nvSpPr>
        <p:spPr>
          <a:xfrm>
            <a:off x="4712677" y="2260879"/>
            <a:ext cx="3616657" cy="4320790"/>
          </a:xfrm>
          <a:prstGeom prst="roundRect">
            <a:avLst>
              <a:gd name="adj" fmla="val 388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NZ"/>
          </a:p>
        </p:txBody>
      </p:sp>
      <p:pic>
        <p:nvPicPr>
          <p:cNvPr id="7" name="Picture 6">
            <a:extLst>
              <a:ext uri="{FF2B5EF4-FFF2-40B4-BE49-F238E27FC236}">
                <a16:creationId xmlns:a16="http://schemas.microsoft.com/office/drawing/2014/main" id="{C789A937-2830-4D59-BCE4-246B44BE37E7}"/>
              </a:ext>
            </a:extLst>
          </p:cNvPr>
          <p:cNvPicPr>
            <a:picLocks noChangeAspect="1"/>
          </p:cNvPicPr>
          <p:nvPr/>
        </p:nvPicPr>
        <p:blipFill>
          <a:blip r:embed="rId3"/>
          <a:stretch>
            <a:fillRect/>
          </a:stretch>
        </p:blipFill>
        <p:spPr>
          <a:xfrm>
            <a:off x="4816662" y="2340689"/>
            <a:ext cx="3467100" cy="3324225"/>
          </a:xfrm>
          <a:prstGeom prst="rect">
            <a:avLst/>
          </a:prstGeom>
        </p:spPr>
      </p:pic>
      <p:pic>
        <p:nvPicPr>
          <p:cNvPr id="8" name="Picture 7">
            <a:extLst>
              <a:ext uri="{FF2B5EF4-FFF2-40B4-BE49-F238E27FC236}">
                <a16:creationId xmlns:a16="http://schemas.microsoft.com/office/drawing/2014/main" id="{D62C14E4-1950-4D1E-B4F1-7A69017872E1}"/>
              </a:ext>
            </a:extLst>
          </p:cNvPr>
          <p:cNvPicPr>
            <a:picLocks noChangeAspect="1"/>
          </p:cNvPicPr>
          <p:nvPr/>
        </p:nvPicPr>
        <p:blipFill>
          <a:blip r:embed="rId4"/>
          <a:stretch>
            <a:fillRect/>
          </a:stretch>
        </p:blipFill>
        <p:spPr>
          <a:xfrm>
            <a:off x="8329334" y="2132933"/>
            <a:ext cx="3429000" cy="3276600"/>
          </a:xfrm>
          <a:prstGeom prst="rect">
            <a:avLst/>
          </a:prstGeom>
        </p:spPr>
      </p:pic>
      <p:sp>
        <p:nvSpPr>
          <p:cNvPr id="9" name="TextBox 8">
            <a:extLst>
              <a:ext uri="{FF2B5EF4-FFF2-40B4-BE49-F238E27FC236}">
                <a16:creationId xmlns:a16="http://schemas.microsoft.com/office/drawing/2014/main" id="{A16A3889-1030-4C17-AB3F-28DDD11DEB45}"/>
              </a:ext>
            </a:extLst>
          </p:cNvPr>
          <p:cNvSpPr txBox="1"/>
          <p:nvPr/>
        </p:nvSpPr>
        <p:spPr>
          <a:xfrm>
            <a:off x="1459832" y="5330365"/>
            <a:ext cx="2711115" cy="307777"/>
          </a:xfrm>
          <a:prstGeom prst="rect">
            <a:avLst/>
          </a:prstGeom>
          <a:noFill/>
        </p:spPr>
        <p:txBody>
          <a:bodyPr wrap="square" rtlCol="0">
            <a:spAutoFit/>
          </a:bodyPr>
          <a:lstStyle/>
          <a:p>
            <a:r>
              <a:rPr lang="en-NZ" dirty="0"/>
              <a:t>Vote: 11</a:t>
            </a:r>
          </a:p>
        </p:txBody>
      </p:sp>
      <p:sp>
        <p:nvSpPr>
          <p:cNvPr id="10" name="TextBox 9">
            <a:extLst>
              <a:ext uri="{FF2B5EF4-FFF2-40B4-BE49-F238E27FC236}">
                <a16:creationId xmlns:a16="http://schemas.microsoft.com/office/drawing/2014/main" id="{21B700AE-49A4-4836-87C2-2EAA29353FFD}"/>
              </a:ext>
            </a:extLst>
          </p:cNvPr>
          <p:cNvSpPr txBox="1"/>
          <p:nvPr/>
        </p:nvSpPr>
        <p:spPr>
          <a:xfrm>
            <a:off x="5037221" y="5818378"/>
            <a:ext cx="2711115" cy="307777"/>
          </a:xfrm>
          <a:prstGeom prst="rect">
            <a:avLst/>
          </a:prstGeom>
          <a:noFill/>
        </p:spPr>
        <p:txBody>
          <a:bodyPr wrap="square" rtlCol="0">
            <a:spAutoFit/>
          </a:bodyPr>
          <a:lstStyle/>
          <a:p>
            <a:r>
              <a:rPr lang="en-NZ" dirty="0"/>
              <a:t>Vote: 1111</a:t>
            </a:r>
          </a:p>
        </p:txBody>
      </p:sp>
      <p:sp>
        <p:nvSpPr>
          <p:cNvPr id="11" name="TextBox 10">
            <a:extLst>
              <a:ext uri="{FF2B5EF4-FFF2-40B4-BE49-F238E27FC236}">
                <a16:creationId xmlns:a16="http://schemas.microsoft.com/office/drawing/2014/main" id="{FF0641FF-E4E1-4779-AC58-F51B5660AEB3}"/>
              </a:ext>
            </a:extLst>
          </p:cNvPr>
          <p:cNvSpPr txBox="1"/>
          <p:nvPr/>
        </p:nvSpPr>
        <p:spPr>
          <a:xfrm>
            <a:off x="8502316" y="5556002"/>
            <a:ext cx="2711115" cy="307777"/>
          </a:xfrm>
          <a:prstGeom prst="rect">
            <a:avLst/>
          </a:prstGeom>
          <a:noFill/>
        </p:spPr>
        <p:txBody>
          <a:bodyPr wrap="square" rtlCol="0">
            <a:spAutoFit/>
          </a:bodyPr>
          <a:lstStyle/>
          <a:p>
            <a:r>
              <a:rPr lang="en-NZ" dirty="0"/>
              <a:t>Vote: 11</a:t>
            </a:r>
          </a:p>
        </p:txBody>
      </p:sp>
    </p:spTree>
    <p:extLst>
      <p:ext uri="{BB962C8B-B14F-4D97-AF65-F5344CB8AC3E}">
        <p14:creationId xmlns:p14="http://schemas.microsoft.com/office/powerpoint/2010/main" val="1211228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E2FEF-3EDE-4774-9DF6-36DD327F4ABD}"/>
              </a:ext>
            </a:extLst>
          </p:cNvPr>
          <p:cNvSpPr>
            <a:spLocks noGrp="1"/>
          </p:cNvSpPr>
          <p:nvPr>
            <p:ph type="title"/>
          </p:nvPr>
        </p:nvSpPr>
        <p:spPr/>
        <p:txBody>
          <a:bodyPr/>
          <a:lstStyle/>
          <a:p>
            <a:endParaRPr lang="en-NZ"/>
          </a:p>
        </p:txBody>
      </p:sp>
      <p:sp>
        <p:nvSpPr>
          <p:cNvPr id="4" name="Rectangle: Rounded Corners 3">
            <a:extLst>
              <a:ext uri="{FF2B5EF4-FFF2-40B4-BE49-F238E27FC236}">
                <a16:creationId xmlns:a16="http://schemas.microsoft.com/office/drawing/2014/main" id="{DF681377-46CA-464D-B1F7-83EFC4A92E10}"/>
              </a:ext>
            </a:extLst>
          </p:cNvPr>
          <p:cNvSpPr/>
          <p:nvPr/>
        </p:nvSpPr>
        <p:spPr>
          <a:xfrm>
            <a:off x="743578" y="1607736"/>
            <a:ext cx="4722725" cy="3300178"/>
          </a:xfrm>
          <a:prstGeom prst="roundRect">
            <a:avLst>
              <a:gd name="adj" fmla="val 22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NZ"/>
          </a:p>
        </p:txBody>
      </p:sp>
      <p:pic>
        <p:nvPicPr>
          <p:cNvPr id="3" name="Picture 2">
            <a:extLst>
              <a:ext uri="{FF2B5EF4-FFF2-40B4-BE49-F238E27FC236}">
                <a16:creationId xmlns:a16="http://schemas.microsoft.com/office/drawing/2014/main" id="{4AF49C89-2A33-4FB6-B4DA-B76D8538D25C}"/>
              </a:ext>
            </a:extLst>
          </p:cNvPr>
          <p:cNvPicPr>
            <a:picLocks noChangeAspect="1"/>
          </p:cNvPicPr>
          <p:nvPr/>
        </p:nvPicPr>
        <p:blipFill>
          <a:blip r:embed="rId2"/>
          <a:stretch>
            <a:fillRect/>
          </a:stretch>
        </p:blipFill>
        <p:spPr>
          <a:xfrm>
            <a:off x="1006839" y="1865368"/>
            <a:ext cx="3012641" cy="2868961"/>
          </a:xfrm>
          <a:prstGeom prst="rect">
            <a:avLst/>
          </a:prstGeom>
        </p:spPr>
      </p:pic>
      <p:pic>
        <p:nvPicPr>
          <p:cNvPr id="5" name="Picture 4" descr="A picture containing bird&#10;&#10;Description automatically generated">
            <a:extLst>
              <a:ext uri="{FF2B5EF4-FFF2-40B4-BE49-F238E27FC236}">
                <a16:creationId xmlns:a16="http://schemas.microsoft.com/office/drawing/2014/main" id="{801E88AE-B043-43EC-BA77-EDC40178EBFF}"/>
              </a:ext>
            </a:extLst>
          </p:cNvPr>
          <p:cNvPicPr>
            <a:picLocks noChangeAspect="1"/>
          </p:cNvPicPr>
          <p:nvPr/>
        </p:nvPicPr>
        <p:blipFill rotWithShape="1">
          <a:blip r:embed="rId3">
            <a:extLst>
              <a:ext uri="{28A0092B-C50C-407E-A947-70E740481C1C}">
                <a14:useLocalDpi xmlns:a14="http://schemas.microsoft.com/office/drawing/2010/main" val="0"/>
              </a:ext>
            </a:extLst>
          </a:blip>
          <a:srcRect r="62538"/>
          <a:stretch/>
        </p:blipFill>
        <p:spPr>
          <a:xfrm>
            <a:off x="6430945" y="2106756"/>
            <a:ext cx="1981345" cy="2644488"/>
          </a:xfrm>
          <a:prstGeom prst="rect">
            <a:avLst/>
          </a:prstGeom>
        </p:spPr>
      </p:pic>
      <p:pic>
        <p:nvPicPr>
          <p:cNvPr id="6" name="Picture 5">
            <a:extLst>
              <a:ext uri="{FF2B5EF4-FFF2-40B4-BE49-F238E27FC236}">
                <a16:creationId xmlns:a16="http://schemas.microsoft.com/office/drawing/2014/main" id="{6ADBD250-CD35-464E-80BC-3F6E97276B5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698170" y="5250264"/>
            <a:ext cx="6382269" cy="1568444"/>
          </a:xfrm>
          <a:prstGeom prst="rect">
            <a:avLst/>
          </a:prstGeom>
          <a:noFill/>
          <a:ln>
            <a:noFill/>
          </a:ln>
        </p:spPr>
      </p:pic>
      <p:sp>
        <p:nvSpPr>
          <p:cNvPr id="7" name="TextBox 6">
            <a:extLst>
              <a:ext uri="{FF2B5EF4-FFF2-40B4-BE49-F238E27FC236}">
                <a16:creationId xmlns:a16="http://schemas.microsoft.com/office/drawing/2014/main" id="{A7BBDEE2-008D-498D-A8D7-DD5F6DED7508}"/>
              </a:ext>
            </a:extLst>
          </p:cNvPr>
          <p:cNvSpPr txBox="1"/>
          <p:nvPr/>
        </p:nvSpPr>
        <p:spPr>
          <a:xfrm>
            <a:off x="4154906" y="3121223"/>
            <a:ext cx="2711115" cy="307777"/>
          </a:xfrm>
          <a:prstGeom prst="rect">
            <a:avLst/>
          </a:prstGeom>
          <a:noFill/>
        </p:spPr>
        <p:txBody>
          <a:bodyPr wrap="square" rtlCol="0">
            <a:spAutoFit/>
          </a:bodyPr>
          <a:lstStyle/>
          <a:p>
            <a:r>
              <a:rPr lang="en-NZ" dirty="0"/>
              <a:t>Vote: 111111</a:t>
            </a:r>
          </a:p>
        </p:txBody>
      </p:sp>
      <p:sp>
        <p:nvSpPr>
          <p:cNvPr id="8" name="TextBox 7">
            <a:extLst>
              <a:ext uri="{FF2B5EF4-FFF2-40B4-BE49-F238E27FC236}">
                <a16:creationId xmlns:a16="http://schemas.microsoft.com/office/drawing/2014/main" id="{217E4141-526C-460F-8979-9FDEFD9597B6}"/>
              </a:ext>
            </a:extLst>
          </p:cNvPr>
          <p:cNvSpPr txBox="1"/>
          <p:nvPr/>
        </p:nvSpPr>
        <p:spPr>
          <a:xfrm>
            <a:off x="8935454" y="2630906"/>
            <a:ext cx="2711115" cy="307777"/>
          </a:xfrm>
          <a:prstGeom prst="rect">
            <a:avLst/>
          </a:prstGeom>
          <a:noFill/>
        </p:spPr>
        <p:txBody>
          <a:bodyPr wrap="square" rtlCol="0">
            <a:spAutoFit/>
          </a:bodyPr>
          <a:lstStyle/>
          <a:p>
            <a:r>
              <a:rPr lang="en-NZ" dirty="0"/>
              <a:t>Vote: 11</a:t>
            </a:r>
          </a:p>
        </p:txBody>
      </p:sp>
      <p:sp>
        <p:nvSpPr>
          <p:cNvPr id="9" name="TextBox 8">
            <a:extLst>
              <a:ext uri="{FF2B5EF4-FFF2-40B4-BE49-F238E27FC236}">
                <a16:creationId xmlns:a16="http://schemas.microsoft.com/office/drawing/2014/main" id="{F612527C-018C-4610-920D-BE3C20748C31}"/>
              </a:ext>
            </a:extLst>
          </p:cNvPr>
          <p:cNvSpPr txBox="1"/>
          <p:nvPr/>
        </p:nvSpPr>
        <p:spPr>
          <a:xfrm>
            <a:off x="8310586" y="5470928"/>
            <a:ext cx="2711115" cy="307777"/>
          </a:xfrm>
          <a:prstGeom prst="rect">
            <a:avLst/>
          </a:prstGeom>
          <a:noFill/>
        </p:spPr>
        <p:txBody>
          <a:bodyPr wrap="square" rtlCol="0">
            <a:spAutoFit/>
          </a:bodyPr>
          <a:lstStyle/>
          <a:p>
            <a:r>
              <a:rPr lang="en-NZ" dirty="0"/>
              <a:t>Vote: 1</a:t>
            </a:r>
          </a:p>
        </p:txBody>
      </p:sp>
    </p:spTree>
    <p:extLst>
      <p:ext uri="{BB962C8B-B14F-4D97-AF65-F5344CB8AC3E}">
        <p14:creationId xmlns:p14="http://schemas.microsoft.com/office/powerpoint/2010/main" val="556859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DEDA-8DAD-4EF0-9489-DDCA8DE94CDE}"/>
              </a:ext>
            </a:extLst>
          </p:cNvPr>
          <p:cNvSpPr>
            <a:spLocks noGrp="1"/>
          </p:cNvSpPr>
          <p:nvPr>
            <p:ph type="title"/>
          </p:nvPr>
        </p:nvSpPr>
        <p:spPr/>
        <p:txBody>
          <a:bodyPr wrap="square" anchor="ctr">
            <a:normAutofit/>
          </a:bodyPr>
          <a:lstStyle/>
          <a:p>
            <a:r>
              <a:rPr lang="en-NZ" dirty="0"/>
              <a:t>Low fidelity wireframes</a:t>
            </a:r>
          </a:p>
        </p:txBody>
      </p:sp>
      <p:sp>
        <p:nvSpPr>
          <p:cNvPr id="8" name="Text Placeholder 2">
            <a:extLst>
              <a:ext uri="{FF2B5EF4-FFF2-40B4-BE49-F238E27FC236}">
                <a16:creationId xmlns:a16="http://schemas.microsoft.com/office/drawing/2014/main" id="{AFCFD697-AD76-4993-A8CA-C0EBFCAF0C87}"/>
              </a:ext>
            </a:extLst>
          </p:cNvPr>
          <p:cNvSpPr>
            <a:spLocks noGrp="1"/>
          </p:cNvSpPr>
          <p:nvPr>
            <p:ph type="body" idx="1"/>
          </p:nvPr>
        </p:nvSpPr>
        <p:spPr/>
        <p:txBody>
          <a:bodyPr/>
          <a:lstStyle/>
          <a:p>
            <a:endParaRPr lang="en-US"/>
          </a:p>
        </p:txBody>
      </p:sp>
      <p:sp>
        <p:nvSpPr>
          <p:cNvPr id="10" name="Text Placeholder 3">
            <a:extLst>
              <a:ext uri="{FF2B5EF4-FFF2-40B4-BE49-F238E27FC236}">
                <a16:creationId xmlns:a16="http://schemas.microsoft.com/office/drawing/2014/main" id="{BE119795-F569-4EC5-BF5C-A6F6B7020C2D}"/>
              </a:ext>
            </a:extLst>
          </p:cNvPr>
          <p:cNvSpPr>
            <a:spLocks noGrp="1"/>
          </p:cNvSpPr>
          <p:nvPr>
            <p:ph type="body" idx="2"/>
          </p:nvPr>
        </p:nvSpPr>
        <p:spPr/>
        <p:txBody>
          <a:bodyPr/>
          <a:lstStyle/>
          <a:p>
            <a:endParaRPr lang="en-US"/>
          </a:p>
        </p:txBody>
      </p:sp>
      <p:sp>
        <p:nvSpPr>
          <p:cNvPr id="12" name="Text Placeholder 4">
            <a:extLst>
              <a:ext uri="{FF2B5EF4-FFF2-40B4-BE49-F238E27FC236}">
                <a16:creationId xmlns:a16="http://schemas.microsoft.com/office/drawing/2014/main" id="{5E9A8D86-7523-4B6C-A7AB-E67ACC69046E}"/>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2075047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dirty="0"/>
              <a:t>Step 1 : Empathize</a:t>
            </a:r>
          </a:p>
        </p:txBody>
      </p:sp>
    </p:spTree>
    <p:extLst>
      <p:ext uri="{BB962C8B-B14F-4D97-AF65-F5344CB8AC3E}">
        <p14:creationId xmlns:p14="http://schemas.microsoft.com/office/powerpoint/2010/main" val="3005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Step 4 : Protype/ Testing</a:t>
            </a:r>
          </a:p>
        </p:txBody>
      </p:sp>
    </p:spTree>
    <p:extLst>
      <p:ext uri="{BB962C8B-B14F-4D97-AF65-F5344CB8AC3E}">
        <p14:creationId xmlns:p14="http://schemas.microsoft.com/office/powerpoint/2010/main" val="134758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7CB5-8F5E-4375-9A9F-8A510BDEDDD7}"/>
              </a:ext>
            </a:extLst>
          </p:cNvPr>
          <p:cNvSpPr>
            <a:spLocks noGrp="1"/>
          </p:cNvSpPr>
          <p:nvPr>
            <p:ph type="title"/>
          </p:nvPr>
        </p:nvSpPr>
        <p:spPr/>
        <p:txBody>
          <a:bodyPr wrap="square" anchor="ctr">
            <a:normAutofit/>
          </a:bodyPr>
          <a:lstStyle/>
          <a:p>
            <a:r>
              <a:rPr lang="en-NZ" dirty="0"/>
              <a:t>Site setup</a:t>
            </a:r>
          </a:p>
        </p:txBody>
      </p:sp>
      <p:sp>
        <p:nvSpPr>
          <p:cNvPr id="8" name="Text Placeholder 2">
            <a:extLst>
              <a:ext uri="{FF2B5EF4-FFF2-40B4-BE49-F238E27FC236}">
                <a16:creationId xmlns:a16="http://schemas.microsoft.com/office/drawing/2014/main" id="{EF8C1CFD-8A71-4E80-8AA2-2A61D3C21AD9}"/>
              </a:ext>
            </a:extLst>
          </p:cNvPr>
          <p:cNvSpPr>
            <a:spLocks noGrp="1"/>
          </p:cNvSpPr>
          <p:nvPr>
            <p:ph type="body" idx="1"/>
          </p:nvPr>
        </p:nvSpPr>
        <p:spPr/>
        <p:txBody>
          <a:bodyPr/>
          <a:lstStyle/>
          <a:p>
            <a:endParaRPr lang="en-US"/>
          </a:p>
        </p:txBody>
      </p:sp>
      <p:pic>
        <p:nvPicPr>
          <p:cNvPr id="3" name="Picture 2">
            <a:extLst>
              <a:ext uri="{FF2B5EF4-FFF2-40B4-BE49-F238E27FC236}">
                <a16:creationId xmlns:a16="http://schemas.microsoft.com/office/drawing/2014/main" id="{ED909E8D-6ABE-4EEE-9A1F-D5693A069290}"/>
              </a:ext>
            </a:extLst>
          </p:cNvPr>
          <p:cNvPicPr>
            <a:picLocks noChangeAspect="1"/>
          </p:cNvPicPr>
          <p:nvPr/>
        </p:nvPicPr>
        <p:blipFill>
          <a:blip r:embed="rId2"/>
          <a:stretch>
            <a:fillRect/>
          </a:stretch>
        </p:blipFill>
        <p:spPr>
          <a:xfrm>
            <a:off x="2461895" y="1864354"/>
            <a:ext cx="7718425" cy="4385158"/>
          </a:xfrm>
          <a:prstGeom prst="rect">
            <a:avLst/>
          </a:prstGeom>
        </p:spPr>
      </p:pic>
    </p:spTree>
    <p:extLst>
      <p:ext uri="{BB962C8B-B14F-4D97-AF65-F5344CB8AC3E}">
        <p14:creationId xmlns:p14="http://schemas.microsoft.com/office/powerpoint/2010/main" val="2041786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7E14E-E0DE-4DB9-8689-A2481FC4026C}"/>
              </a:ext>
            </a:extLst>
          </p:cNvPr>
          <p:cNvSpPr>
            <a:spLocks noGrp="1"/>
          </p:cNvSpPr>
          <p:nvPr>
            <p:ph type="title"/>
          </p:nvPr>
        </p:nvSpPr>
        <p:spPr/>
        <p:txBody>
          <a:bodyPr/>
          <a:lstStyle/>
          <a:p>
            <a:r>
              <a:rPr lang="en-NZ" dirty="0"/>
              <a:t>Index.html prototyping day 1</a:t>
            </a:r>
          </a:p>
        </p:txBody>
      </p:sp>
      <p:sp>
        <p:nvSpPr>
          <p:cNvPr id="3" name="Text Placeholder 2">
            <a:extLst>
              <a:ext uri="{FF2B5EF4-FFF2-40B4-BE49-F238E27FC236}">
                <a16:creationId xmlns:a16="http://schemas.microsoft.com/office/drawing/2014/main" id="{5D08A12B-0E73-432E-9546-CD87A00759E5}"/>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F1CFC806-AB74-4C24-9160-F644CE025DB9}"/>
              </a:ext>
            </a:extLst>
          </p:cNvPr>
          <p:cNvPicPr>
            <a:picLocks noChangeAspect="1"/>
          </p:cNvPicPr>
          <p:nvPr/>
        </p:nvPicPr>
        <p:blipFill>
          <a:blip r:embed="rId2"/>
          <a:stretch>
            <a:fillRect/>
          </a:stretch>
        </p:blipFill>
        <p:spPr>
          <a:xfrm>
            <a:off x="1251981" y="1901975"/>
            <a:ext cx="9215319" cy="4309916"/>
          </a:xfrm>
          <a:prstGeom prst="rect">
            <a:avLst/>
          </a:prstGeom>
        </p:spPr>
      </p:pic>
    </p:spTree>
    <p:extLst>
      <p:ext uri="{BB962C8B-B14F-4D97-AF65-F5344CB8AC3E}">
        <p14:creationId xmlns:p14="http://schemas.microsoft.com/office/powerpoint/2010/main" val="341403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7E14E-E0DE-4DB9-8689-A2481FC4026C}"/>
              </a:ext>
            </a:extLst>
          </p:cNvPr>
          <p:cNvSpPr>
            <a:spLocks noGrp="1"/>
          </p:cNvSpPr>
          <p:nvPr>
            <p:ph type="title"/>
          </p:nvPr>
        </p:nvSpPr>
        <p:spPr/>
        <p:txBody>
          <a:bodyPr/>
          <a:lstStyle/>
          <a:p>
            <a:r>
              <a:rPr lang="en-NZ" dirty="0"/>
              <a:t>Index.html prototyping </a:t>
            </a:r>
            <a:r>
              <a:rPr lang="en-NZ"/>
              <a:t>day 2</a:t>
            </a:r>
            <a:endParaRPr lang="en-NZ" dirty="0"/>
          </a:p>
        </p:txBody>
      </p:sp>
      <p:sp>
        <p:nvSpPr>
          <p:cNvPr id="3" name="Text Placeholder 2">
            <a:extLst>
              <a:ext uri="{FF2B5EF4-FFF2-40B4-BE49-F238E27FC236}">
                <a16:creationId xmlns:a16="http://schemas.microsoft.com/office/drawing/2014/main" id="{5D08A12B-0E73-432E-9546-CD87A00759E5}"/>
              </a:ext>
            </a:extLst>
          </p:cNvPr>
          <p:cNvSpPr>
            <a:spLocks noGrp="1"/>
          </p:cNvSpPr>
          <p:nvPr>
            <p:ph type="body" idx="1"/>
          </p:nvPr>
        </p:nvSpPr>
        <p:spPr/>
        <p:txBody>
          <a:bodyPr/>
          <a:lstStyle/>
          <a:p>
            <a:endParaRPr lang="en-NZ"/>
          </a:p>
        </p:txBody>
      </p:sp>
      <p:pic>
        <p:nvPicPr>
          <p:cNvPr id="5" name="Picture 4">
            <a:extLst>
              <a:ext uri="{FF2B5EF4-FFF2-40B4-BE49-F238E27FC236}">
                <a16:creationId xmlns:a16="http://schemas.microsoft.com/office/drawing/2014/main" id="{81340899-3B80-40D5-9949-19EA37E07024}"/>
              </a:ext>
            </a:extLst>
          </p:cNvPr>
          <p:cNvPicPr>
            <a:picLocks noChangeAspect="1"/>
          </p:cNvPicPr>
          <p:nvPr/>
        </p:nvPicPr>
        <p:blipFill>
          <a:blip r:embed="rId2"/>
          <a:stretch>
            <a:fillRect/>
          </a:stretch>
        </p:blipFill>
        <p:spPr>
          <a:xfrm>
            <a:off x="1599700" y="1757333"/>
            <a:ext cx="9215319" cy="4804763"/>
          </a:xfrm>
          <a:prstGeom prst="rect">
            <a:avLst/>
          </a:prstGeom>
        </p:spPr>
      </p:pic>
    </p:spTree>
    <p:extLst>
      <p:ext uri="{BB962C8B-B14F-4D97-AF65-F5344CB8AC3E}">
        <p14:creationId xmlns:p14="http://schemas.microsoft.com/office/powerpoint/2010/main" val="239231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BADC-91B8-4333-9065-D66FE7C5C10A}"/>
              </a:ext>
            </a:extLst>
          </p:cNvPr>
          <p:cNvSpPr>
            <a:spLocks noGrp="1"/>
          </p:cNvSpPr>
          <p:nvPr>
            <p:ph type="title"/>
          </p:nvPr>
        </p:nvSpPr>
        <p:spPr/>
        <p:txBody>
          <a:bodyPr/>
          <a:lstStyle/>
          <a:p>
            <a:r>
              <a:rPr lang="en-NZ" dirty="0"/>
              <a:t>More version control on GITHUB</a:t>
            </a:r>
          </a:p>
        </p:txBody>
      </p:sp>
      <p:sp>
        <p:nvSpPr>
          <p:cNvPr id="3" name="Text Placeholder 2">
            <a:extLst>
              <a:ext uri="{FF2B5EF4-FFF2-40B4-BE49-F238E27FC236}">
                <a16:creationId xmlns:a16="http://schemas.microsoft.com/office/drawing/2014/main" id="{D7DDCF96-976C-4A02-A469-9DE7BB01136E}"/>
              </a:ext>
            </a:extLst>
          </p:cNvPr>
          <p:cNvSpPr>
            <a:spLocks noGrp="1"/>
          </p:cNvSpPr>
          <p:nvPr>
            <p:ph type="body" idx="1"/>
          </p:nvPr>
        </p:nvSpPr>
        <p:spPr/>
        <p:txBody>
          <a:bodyPr/>
          <a:lstStyle/>
          <a:p>
            <a:r>
              <a:rPr lang="en-NZ" dirty="0">
                <a:hlinkClick r:id="rId2"/>
              </a:rPr>
              <a:t>https://github.com/walterthesavage/3.4-OBHS-Basketball</a:t>
            </a:r>
            <a:r>
              <a:rPr lang="en-NZ" dirty="0"/>
              <a:t> </a:t>
            </a:r>
          </a:p>
        </p:txBody>
      </p:sp>
      <p:pic>
        <p:nvPicPr>
          <p:cNvPr id="4" name="Picture 3">
            <a:extLst>
              <a:ext uri="{FF2B5EF4-FFF2-40B4-BE49-F238E27FC236}">
                <a16:creationId xmlns:a16="http://schemas.microsoft.com/office/drawing/2014/main" id="{AE00C938-1513-4A5E-9255-17BB3FA01431}"/>
              </a:ext>
            </a:extLst>
          </p:cNvPr>
          <p:cNvPicPr>
            <a:picLocks noChangeAspect="1"/>
          </p:cNvPicPr>
          <p:nvPr/>
        </p:nvPicPr>
        <p:blipFill>
          <a:blip r:embed="rId3"/>
          <a:stretch>
            <a:fillRect/>
          </a:stretch>
        </p:blipFill>
        <p:spPr>
          <a:xfrm>
            <a:off x="1724700" y="3096260"/>
            <a:ext cx="9067800" cy="2514600"/>
          </a:xfrm>
          <a:prstGeom prst="rect">
            <a:avLst/>
          </a:prstGeom>
        </p:spPr>
      </p:pic>
    </p:spTree>
    <p:extLst>
      <p:ext uri="{BB962C8B-B14F-4D97-AF65-F5344CB8AC3E}">
        <p14:creationId xmlns:p14="http://schemas.microsoft.com/office/powerpoint/2010/main" val="717512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6B7C-2339-4F70-9ED0-B8526FC33853}"/>
              </a:ext>
            </a:extLst>
          </p:cNvPr>
          <p:cNvSpPr>
            <a:spLocks noGrp="1"/>
          </p:cNvSpPr>
          <p:nvPr>
            <p:ph type="title"/>
          </p:nvPr>
        </p:nvSpPr>
        <p:spPr/>
        <p:txBody>
          <a:bodyPr/>
          <a:lstStyle/>
          <a:p>
            <a:r>
              <a:rPr lang="en-NZ" dirty="0"/>
              <a:t>Day 4… Finished Index Page</a:t>
            </a:r>
          </a:p>
        </p:txBody>
      </p:sp>
      <p:sp>
        <p:nvSpPr>
          <p:cNvPr id="3" name="Text Placeholder 2">
            <a:extLst>
              <a:ext uri="{FF2B5EF4-FFF2-40B4-BE49-F238E27FC236}">
                <a16:creationId xmlns:a16="http://schemas.microsoft.com/office/drawing/2014/main" id="{1CF3B93C-AD04-4972-84C5-559A9DFE64E5}"/>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CFA8D837-DFED-4842-A04C-A7C749040D8A}"/>
              </a:ext>
            </a:extLst>
          </p:cNvPr>
          <p:cNvPicPr>
            <a:picLocks noChangeAspect="1"/>
          </p:cNvPicPr>
          <p:nvPr/>
        </p:nvPicPr>
        <p:blipFill>
          <a:blip r:embed="rId2"/>
          <a:stretch>
            <a:fillRect/>
          </a:stretch>
        </p:blipFill>
        <p:spPr>
          <a:xfrm>
            <a:off x="2075757" y="2001519"/>
            <a:ext cx="8391543" cy="4720243"/>
          </a:xfrm>
          <a:prstGeom prst="rect">
            <a:avLst/>
          </a:prstGeom>
        </p:spPr>
      </p:pic>
    </p:spTree>
    <p:extLst>
      <p:ext uri="{BB962C8B-B14F-4D97-AF65-F5344CB8AC3E}">
        <p14:creationId xmlns:p14="http://schemas.microsoft.com/office/powerpoint/2010/main" val="3415258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DEA05-CE1F-4559-89C1-D4C2B7791D0F}"/>
              </a:ext>
            </a:extLst>
          </p:cNvPr>
          <p:cNvSpPr>
            <a:spLocks noGrp="1"/>
          </p:cNvSpPr>
          <p:nvPr>
            <p:ph type="title"/>
          </p:nvPr>
        </p:nvSpPr>
        <p:spPr/>
        <p:txBody>
          <a:bodyPr/>
          <a:lstStyle/>
          <a:p>
            <a:r>
              <a:rPr lang="en-NZ" dirty="0"/>
              <a:t>Feedback</a:t>
            </a:r>
          </a:p>
        </p:txBody>
      </p:sp>
      <p:sp>
        <p:nvSpPr>
          <p:cNvPr id="3" name="Text Placeholder 2">
            <a:extLst>
              <a:ext uri="{FF2B5EF4-FFF2-40B4-BE49-F238E27FC236}">
                <a16:creationId xmlns:a16="http://schemas.microsoft.com/office/drawing/2014/main" id="{E4E9E138-C4DE-4B1B-9381-C6D31C278178}"/>
              </a:ext>
            </a:extLst>
          </p:cNvPr>
          <p:cNvSpPr>
            <a:spLocks noGrp="1"/>
          </p:cNvSpPr>
          <p:nvPr>
            <p:ph type="body" idx="1"/>
          </p:nvPr>
        </p:nvSpPr>
        <p:spPr/>
        <p:txBody>
          <a:bodyPr/>
          <a:lstStyle/>
          <a:p>
            <a:endParaRPr lang="en-NZ" dirty="0"/>
          </a:p>
        </p:txBody>
      </p:sp>
      <p:pic>
        <p:nvPicPr>
          <p:cNvPr id="5" name="Picture 4" descr="A screenshot of a computer&#10;&#10;Description automatically generated">
            <a:extLst>
              <a:ext uri="{FF2B5EF4-FFF2-40B4-BE49-F238E27FC236}">
                <a16:creationId xmlns:a16="http://schemas.microsoft.com/office/drawing/2014/main" id="{7847F99E-BE62-4F61-9497-402D858071F4}"/>
              </a:ext>
            </a:extLst>
          </p:cNvPr>
          <p:cNvPicPr>
            <a:picLocks noChangeAspect="1"/>
          </p:cNvPicPr>
          <p:nvPr/>
        </p:nvPicPr>
        <p:blipFill rotWithShape="1">
          <a:blip r:embed="rId2">
            <a:extLst>
              <a:ext uri="{28A0092B-C50C-407E-A947-70E740481C1C}">
                <a14:useLocalDpi xmlns:a14="http://schemas.microsoft.com/office/drawing/2010/main" val="0"/>
              </a:ext>
            </a:extLst>
          </a:blip>
          <a:srcRect l="22586" t="11771" r="50371" b="12773"/>
          <a:stretch/>
        </p:blipFill>
        <p:spPr>
          <a:xfrm>
            <a:off x="598506" y="1838292"/>
            <a:ext cx="3252951" cy="5105589"/>
          </a:xfrm>
          <a:prstGeom prst="rect">
            <a:avLst/>
          </a:prstGeom>
        </p:spPr>
      </p:pic>
      <p:pic>
        <p:nvPicPr>
          <p:cNvPr id="7" name="Picture 6" descr="A screen shot of a person jumping in the air&#10;&#10;Description automatically generated">
            <a:extLst>
              <a:ext uri="{FF2B5EF4-FFF2-40B4-BE49-F238E27FC236}">
                <a16:creationId xmlns:a16="http://schemas.microsoft.com/office/drawing/2014/main" id="{2EDCD0A3-D65C-41F8-AB53-D2C8031E5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000" y="2234294"/>
            <a:ext cx="7184497" cy="4041280"/>
          </a:xfrm>
          <a:prstGeom prst="rect">
            <a:avLst/>
          </a:prstGeom>
        </p:spPr>
      </p:pic>
    </p:spTree>
    <p:extLst>
      <p:ext uri="{BB962C8B-B14F-4D97-AF65-F5344CB8AC3E}">
        <p14:creationId xmlns:p14="http://schemas.microsoft.com/office/powerpoint/2010/main" val="2815486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DD800-6C1D-4608-BEF9-0CDCADF9667A}"/>
              </a:ext>
            </a:extLst>
          </p:cNvPr>
          <p:cNvSpPr>
            <a:spLocks noGrp="1"/>
          </p:cNvSpPr>
          <p:nvPr>
            <p:ph type="title"/>
          </p:nvPr>
        </p:nvSpPr>
        <p:spPr/>
        <p:txBody>
          <a:bodyPr/>
          <a:lstStyle/>
          <a:p>
            <a:r>
              <a:rPr lang="en-NZ" dirty="0"/>
              <a:t>Feedback </a:t>
            </a:r>
          </a:p>
        </p:txBody>
      </p:sp>
      <p:sp>
        <p:nvSpPr>
          <p:cNvPr id="3" name="Text Placeholder 2">
            <a:extLst>
              <a:ext uri="{FF2B5EF4-FFF2-40B4-BE49-F238E27FC236}">
                <a16:creationId xmlns:a16="http://schemas.microsoft.com/office/drawing/2014/main" id="{FD1B7355-5C01-4B0E-BA4E-1F23323F18F4}"/>
              </a:ext>
            </a:extLst>
          </p:cNvPr>
          <p:cNvSpPr>
            <a:spLocks noGrp="1"/>
          </p:cNvSpPr>
          <p:nvPr>
            <p:ph type="body" idx="1"/>
          </p:nvPr>
        </p:nvSpPr>
        <p:spPr/>
        <p:txBody>
          <a:bodyPr/>
          <a:lstStyle/>
          <a:p>
            <a:r>
              <a:rPr lang="en-NZ" dirty="0"/>
              <a:t>Nice use of colours the page scales down well also </a:t>
            </a:r>
          </a:p>
          <a:p>
            <a:r>
              <a:rPr lang="en-NZ" dirty="0"/>
              <a:t>The logo stays as a different size on phone view than the hamburger icon.  It should be a little bit larger.</a:t>
            </a:r>
          </a:p>
        </p:txBody>
      </p:sp>
    </p:spTree>
    <p:extLst>
      <p:ext uri="{BB962C8B-B14F-4D97-AF65-F5344CB8AC3E}">
        <p14:creationId xmlns:p14="http://schemas.microsoft.com/office/powerpoint/2010/main" val="2971401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1647D-E6C8-442F-803E-B8EDD196B54A}"/>
              </a:ext>
            </a:extLst>
          </p:cNvPr>
          <p:cNvSpPr>
            <a:spLocks noGrp="1"/>
          </p:cNvSpPr>
          <p:nvPr>
            <p:ph type="title"/>
          </p:nvPr>
        </p:nvSpPr>
        <p:spPr/>
        <p:txBody>
          <a:bodyPr/>
          <a:lstStyle/>
          <a:p>
            <a:r>
              <a:rPr lang="en-NZ" dirty="0"/>
              <a:t>Feedback</a:t>
            </a:r>
          </a:p>
        </p:txBody>
      </p:sp>
      <p:sp>
        <p:nvSpPr>
          <p:cNvPr id="3" name="Text Placeholder 2">
            <a:extLst>
              <a:ext uri="{FF2B5EF4-FFF2-40B4-BE49-F238E27FC236}">
                <a16:creationId xmlns:a16="http://schemas.microsoft.com/office/drawing/2014/main" id="{4FEE4FCB-3359-4297-A2F6-E5DA4BD2A5E8}"/>
              </a:ext>
            </a:extLst>
          </p:cNvPr>
          <p:cNvSpPr>
            <a:spLocks noGrp="1"/>
          </p:cNvSpPr>
          <p:nvPr>
            <p:ph type="body" idx="1"/>
          </p:nvPr>
        </p:nvSpPr>
        <p:spPr>
          <a:xfrm>
            <a:off x="8981440" y="1981200"/>
            <a:ext cx="2631440" cy="3999733"/>
          </a:xfrm>
        </p:spPr>
        <p:txBody>
          <a:bodyPr/>
          <a:lstStyle/>
          <a:p>
            <a:r>
              <a:rPr lang="en-NZ" sz="1600" dirty="0"/>
              <a:t>Feedback</a:t>
            </a:r>
          </a:p>
          <a:p>
            <a:r>
              <a:rPr lang="en-NZ" sz="1600" dirty="0"/>
              <a:t>Make the rows even so the last row doesn’t just have 2 cards</a:t>
            </a:r>
          </a:p>
          <a:p>
            <a:r>
              <a:rPr lang="en-NZ" sz="1600" dirty="0"/>
              <a:t>Box shadow looks good</a:t>
            </a:r>
          </a:p>
          <a:p>
            <a:r>
              <a:rPr lang="en-NZ" sz="1600" dirty="0"/>
              <a:t>The Image layout is good</a:t>
            </a:r>
          </a:p>
          <a:p>
            <a:r>
              <a:rPr lang="en-NZ" sz="1600" dirty="0"/>
              <a:t>Maybe try having some sort of description on each image when you hover over it.</a:t>
            </a:r>
          </a:p>
        </p:txBody>
      </p:sp>
      <p:pic>
        <p:nvPicPr>
          <p:cNvPr id="4" name="Picture 3">
            <a:extLst>
              <a:ext uri="{FF2B5EF4-FFF2-40B4-BE49-F238E27FC236}">
                <a16:creationId xmlns:a16="http://schemas.microsoft.com/office/drawing/2014/main" id="{5ED768EE-3C0D-43E6-B104-1C469555BD67}"/>
              </a:ext>
            </a:extLst>
          </p:cNvPr>
          <p:cNvPicPr>
            <a:picLocks noChangeAspect="1"/>
          </p:cNvPicPr>
          <p:nvPr/>
        </p:nvPicPr>
        <p:blipFill>
          <a:blip r:embed="rId3"/>
          <a:stretch>
            <a:fillRect/>
          </a:stretch>
        </p:blipFill>
        <p:spPr>
          <a:xfrm>
            <a:off x="342940" y="1898102"/>
            <a:ext cx="8493760" cy="4317661"/>
          </a:xfrm>
          <a:prstGeom prst="rect">
            <a:avLst/>
          </a:prstGeom>
        </p:spPr>
      </p:pic>
      <p:sp>
        <p:nvSpPr>
          <p:cNvPr id="6" name="TextBox 5">
            <a:extLst>
              <a:ext uri="{FF2B5EF4-FFF2-40B4-BE49-F238E27FC236}">
                <a16:creationId xmlns:a16="http://schemas.microsoft.com/office/drawing/2014/main" id="{05A22F09-E331-4CC1-8B6B-3477C9D37AA4}"/>
              </a:ext>
            </a:extLst>
          </p:cNvPr>
          <p:cNvSpPr txBox="1"/>
          <p:nvPr/>
        </p:nvSpPr>
        <p:spPr>
          <a:xfrm>
            <a:off x="11145520" y="2367280"/>
            <a:ext cx="184731" cy="307777"/>
          </a:xfrm>
          <a:prstGeom prst="rect">
            <a:avLst/>
          </a:prstGeom>
          <a:noFill/>
        </p:spPr>
        <p:txBody>
          <a:bodyPr wrap="none" rtlCol="0">
            <a:spAutoFit/>
          </a:bodyPr>
          <a:lstStyle/>
          <a:p>
            <a:endParaRPr lang="en-NZ" dirty="0"/>
          </a:p>
        </p:txBody>
      </p:sp>
    </p:spTree>
    <p:extLst>
      <p:ext uri="{BB962C8B-B14F-4D97-AF65-F5344CB8AC3E}">
        <p14:creationId xmlns:p14="http://schemas.microsoft.com/office/powerpoint/2010/main" val="3895774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1647D-E6C8-442F-803E-B8EDD196B54A}"/>
              </a:ext>
            </a:extLst>
          </p:cNvPr>
          <p:cNvSpPr>
            <a:spLocks noGrp="1"/>
          </p:cNvSpPr>
          <p:nvPr>
            <p:ph type="title"/>
          </p:nvPr>
        </p:nvSpPr>
        <p:spPr/>
        <p:txBody>
          <a:bodyPr/>
          <a:lstStyle/>
          <a:p>
            <a:r>
              <a:rPr lang="en-NZ" dirty="0"/>
              <a:t>Feedback</a:t>
            </a:r>
          </a:p>
        </p:txBody>
      </p:sp>
      <p:sp>
        <p:nvSpPr>
          <p:cNvPr id="3" name="Text Placeholder 2">
            <a:extLst>
              <a:ext uri="{FF2B5EF4-FFF2-40B4-BE49-F238E27FC236}">
                <a16:creationId xmlns:a16="http://schemas.microsoft.com/office/drawing/2014/main" id="{4FEE4FCB-3359-4297-A2F6-E5DA4BD2A5E8}"/>
              </a:ext>
            </a:extLst>
          </p:cNvPr>
          <p:cNvSpPr>
            <a:spLocks noGrp="1"/>
          </p:cNvSpPr>
          <p:nvPr>
            <p:ph type="body" idx="1"/>
          </p:nvPr>
        </p:nvSpPr>
        <p:spPr>
          <a:xfrm>
            <a:off x="8981440" y="1981200"/>
            <a:ext cx="2631440" cy="3999733"/>
          </a:xfrm>
        </p:spPr>
        <p:txBody>
          <a:bodyPr/>
          <a:lstStyle/>
          <a:p>
            <a:r>
              <a:rPr lang="en-NZ" sz="1600" dirty="0"/>
              <a:t>Make the bottom two cards the same length so they align better</a:t>
            </a:r>
          </a:p>
          <a:p>
            <a:r>
              <a:rPr lang="en-NZ" sz="1600" dirty="0"/>
              <a:t>Remove the empty space at the bottom of the team page</a:t>
            </a:r>
          </a:p>
          <a:p>
            <a:r>
              <a:rPr lang="en-NZ" sz="1600" dirty="0"/>
              <a:t>When you click on an image there is no obvious way to close it again.</a:t>
            </a:r>
          </a:p>
        </p:txBody>
      </p:sp>
      <p:sp>
        <p:nvSpPr>
          <p:cNvPr id="6" name="TextBox 5">
            <a:extLst>
              <a:ext uri="{FF2B5EF4-FFF2-40B4-BE49-F238E27FC236}">
                <a16:creationId xmlns:a16="http://schemas.microsoft.com/office/drawing/2014/main" id="{05A22F09-E331-4CC1-8B6B-3477C9D37AA4}"/>
              </a:ext>
            </a:extLst>
          </p:cNvPr>
          <p:cNvSpPr txBox="1"/>
          <p:nvPr/>
        </p:nvSpPr>
        <p:spPr>
          <a:xfrm>
            <a:off x="11145520" y="2367280"/>
            <a:ext cx="184731" cy="307777"/>
          </a:xfrm>
          <a:prstGeom prst="rect">
            <a:avLst/>
          </a:prstGeom>
          <a:noFill/>
        </p:spPr>
        <p:txBody>
          <a:bodyPr wrap="none" rtlCol="0">
            <a:spAutoFit/>
          </a:bodyPr>
          <a:lstStyle/>
          <a:p>
            <a:endParaRPr lang="en-NZ" dirty="0"/>
          </a:p>
        </p:txBody>
      </p:sp>
      <p:pic>
        <p:nvPicPr>
          <p:cNvPr id="5" name="Picture 4">
            <a:extLst>
              <a:ext uri="{FF2B5EF4-FFF2-40B4-BE49-F238E27FC236}">
                <a16:creationId xmlns:a16="http://schemas.microsoft.com/office/drawing/2014/main" id="{E0FEE68C-A8EC-4904-AA87-75EBEDF47E83}"/>
              </a:ext>
            </a:extLst>
          </p:cNvPr>
          <p:cNvPicPr>
            <a:picLocks noChangeAspect="1"/>
          </p:cNvPicPr>
          <p:nvPr/>
        </p:nvPicPr>
        <p:blipFill>
          <a:blip r:embed="rId3"/>
          <a:stretch>
            <a:fillRect/>
          </a:stretch>
        </p:blipFill>
        <p:spPr>
          <a:xfrm>
            <a:off x="579120" y="1981200"/>
            <a:ext cx="7985506" cy="4267200"/>
          </a:xfrm>
          <a:prstGeom prst="rect">
            <a:avLst/>
          </a:prstGeom>
        </p:spPr>
      </p:pic>
    </p:spTree>
    <p:extLst>
      <p:ext uri="{BB962C8B-B14F-4D97-AF65-F5344CB8AC3E}">
        <p14:creationId xmlns:p14="http://schemas.microsoft.com/office/powerpoint/2010/main" val="3817175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385C-589C-406F-8142-55598FFEDAA9}"/>
              </a:ext>
            </a:extLst>
          </p:cNvPr>
          <p:cNvSpPr>
            <a:spLocks noGrp="1"/>
          </p:cNvSpPr>
          <p:nvPr>
            <p:ph type="title"/>
          </p:nvPr>
        </p:nvSpPr>
        <p:spPr/>
        <p:txBody>
          <a:bodyPr wrap="square" anchor="ctr">
            <a:normAutofit/>
          </a:bodyPr>
          <a:lstStyle/>
          <a:p>
            <a:r>
              <a:rPr lang="en-NZ" sz="2000" b="1"/>
              <a:t>Task 1 :</a:t>
            </a:r>
            <a:br>
              <a:rPr lang="en-NZ" sz="2000" b="1"/>
            </a:br>
            <a:br>
              <a:rPr lang="en-NZ" sz="2000" b="1"/>
            </a:br>
            <a:r>
              <a:rPr lang="en-NZ" sz="2000" b="1"/>
              <a:t>Identify your client and the purpose of your website, who is your target audience?</a:t>
            </a:r>
          </a:p>
        </p:txBody>
      </p:sp>
      <p:sp>
        <p:nvSpPr>
          <p:cNvPr id="8" name="Text Placeholder 2">
            <a:extLst>
              <a:ext uri="{FF2B5EF4-FFF2-40B4-BE49-F238E27FC236}">
                <a16:creationId xmlns:a16="http://schemas.microsoft.com/office/drawing/2014/main" id="{489ED000-E1FD-4E14-9593-1CCDA29DD40F}"/>
              </a:ext>
            </a:extLst>
          </p:cNvPr>
          <p:cNvSpPr>
            <a:spLocks noGrp="1"/>
          </p:cNvSpPr>
          <p:nvPr>
            <p:ph type="body" idx="1"/>
          </p:nvPr>
        </p:nvSpPr>
        <p:spPr/>
        <p:txBody>
          <a:bodyPr/>
          <a:lstStyle/>
          <a:p>
            <a:r>
              <a:rPr lang="en-US" dirty="0"/>
              <a:t>My Client is Myself. The purpose of my outcome is to give OBHS basketball a platform other than Facebook to update and inform fans and people of basketball in Dunedin and Nationally. My target audience is anywhere from primary school students to Grandparents so my website will have to cater for all needs. The most common screen width is mobile so my design will be optimized for mobile.</a:t>
            </a:r>
          </a:p>
        </p:txBody>
      </p:sp>
      <p:pic>
        <p:nvPicPr>
          <p:cNvPr id="3" name="Picture 2">
            <a:extLst>
              <a:ext uri="{FF2B5EF4-FFF2-40B4-BE49-F238E27FC236}">
                <a16:creationId xmlns:a16="http://schemas.microsoft.com/office/drawing/2014/main" id="{95DDC837-6B2C-4EFE-BA4E-3B45DB82620C}"/>
              </a:ext>
            </a:extLst>
          </p:cNvPr>
          <p:cNvPicPr>
            <a:picLocks noChangeAspect="1"/>
          </p:cNvPicPr>
          <p:nvPr/>
        </p:nvPicPr>
        <p:blipFill>
          <a:blip r:embed="rId2"/>
          <a:stretch>
            <a:fillRect/>
          </a:stretch>
        </p:blipFill>
        <p:spPr>
          <a:xfrm>
            <a:off x="4958492" y="4881798"/>
            <a:ext cx="5633808" cy="1600232"/>
          </a:xfrm>
          <a:prstGeom prst="rect">
            <a:avLst/>
          </a:prstGeom>
        </p:spPr>
      </p:pic>
    </p:spTree>
    <p:extLst>
      <p:ext uri="{BB962C8B-B14F-4D97-AF65-F5344CB8AC3E}">
        <p14:creationId xmlns:p14="http://schemas.microsoft.com/office/powerpoint/2010/main" val="2087781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84043-55A3-4A84-9890-FE9F21EF82B8}"/>
              </a:ext>
            </a:extLst>
          </p:cNvPr>
          <p:cNvSpPr>
            <a:spLocks noGrp="1"/>
          </p:cNvSpPr>
          <p:nvPr>
            <p:ph type="title"/>
          </p:nvPr>
        </p:nvSpPr>
        <p:spPr/>
        <p:txBody>
          <a:bodyPr/>
          <a:lstStyle/>
          <a:p>
            <a:r>
              <a:rPr lang="en-NZ" dirty="0"/>
              <a:t>Feedback </a:t>
            </a:r>
          </a:p>
        </p:txBody>
      </p:sp>
      <p:sp>
        <p:nvSpPr>
          <p:cNvPr id="3" name="Text Placeholder 2">
            <a:extLst>
              <a:ext uri="{FF2B5EF4-FFF2-40B4-BE49-F238E27FC236}">
                <a16:creationId xmlns:a16="http://schemas.microsoft.com/office/drawing/2014/main" id="{923B22EE-AE06-472F-AC0F-37C21551BD35}"/>
              </a:ext>
            </a:extLst>
          </p:cNvPr>
          <p:cNvSpPr>
            <a:spLocks noGrp="1"/>
          </p:cNvSpPr>
          <p:nvPr>
            <p:ph type="body" idx="1"/>
          </p:nvPr>
        </p:nvSpPr>
        <p:spPr>
          <a:xfrm>
            <a:off x="1537707" y="5540717"/>
            <a:ext cx="8867600" cy="1542575"/>
          </a:xfrm>
        </p:spPr>
        <p:txBody>
          <a:bodyPr/>
          <a:lstStyle/>
          <a:p>
            <a:r>
              <a:rPr lang="en-NZ" dirty="0"/>
              <a:t>Feedback: I really like how you have made the card big with the a nice full length picture </a:t>
            </a:r>
          </a:p>
        </p:txBody>
      </p:sp>
      <p:pic>
        <p:nvPicPr>
          <p:cNvPr id="4" name="Picture 3">
            <a:extLst>
              <a:ext uri="{FF2B5EF4-FFF2-40B4-BE49-F238E27FC236}">
                <a16:creationId xmlns:a16="http://schemas.microsoft.com/office/drawing/2014/main" id="{0D043CBD-4F7A-49B6-B86E-77373E0D7522}"/>
              </a:ext>
            </a:extLst>
          </p:cNvPr>
          <p:cNvPicPr>
            <a:picLocks noChangeAspect="1"/>
          </p:cNvPicPr>
          <p:nvPr/>
        </p:nvPicPr>
        <p:blipFill>
          <a:blip r:embed="rId2"/>
          <a:stretch>
            <a:fillRect/>
          </a:stretch>
        </p:blipFill>
        <p:spPr>
          <a:xfrm>
            <a:off x="1127562" y="1942091"/>
            <a:ext cx="9965410" cy="3598151"/>
          </a:xfrm>
          <a:prstGeom prst="rect">
            <a:avLst/>
          </a:prstGeom>
        </p:spPr>
      </p:pic>
    </p:spTree>
    <p:extLst>
      <p:ext uri="{BB962C8B-B14F-4D97-AF65-F5344CB8AC3E}">
        <p14:creationId xmlns:p14="http://schemas.microsoft.com/office/powerpoint/2010/main" val="2822818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5D55B-E014-48CB-820D-2B87C30CE9D2}"/>
              </a:ext>
            </a:extLst>
          </p:cNvPr>
          <p:cNvSpPr>
            <a:spLocks noGrp="1"/>
          </p:cNvSpPr>
          <p:nvPr>
            <p:ph type="title"/>
          </p:nvPr>
        </p:nvSpPr>
        <p:spPr/>
        <p:txBody>
          <a:bodyPr/>
          <a:lstStyle/>
          <a:p>
            <a:r>
              <a:rPr lang="en-NZ" dirty="0"/>
              <a:t>Feedback</a:t>
            </a:r>
          </a:p>
        </p:txBody>
      </p:sp>
      <p:sp>
        <p:nvSpPr>
          <p:cNvPr id="3" name="Text Placeholder 2">
            <a:extLst>
              <a:ext uri="{FF2B5EF4-FFF2-40B4-BE49-F238E27FC236}">
                <a16:creationId xmlns:a16="http://schemas.microsoft.com/office/drawing/2014/main" id="{D26FAF61-6418-49DD-8124-58473A6E3E25}"/>
              </a:ext>
            </a:extLst>
          </p:cNvPr>
          <p:cNvSpPr>
            <a:spLocks noGrp="1"/>
          </p:cNvSpPr>
          <p:nvPr>
            <p:ph type="body" idx="1"/>
          </p:nvPr>
        </p:nvSpPr>
        <p:spPr/>
        <p:txBody>
          <a:bodyPr/>
          <a:lstStyle/>
          <a:p>
            <a:r>
              <a:rPr lang="en-NZ" dirty="0"/>
              <a:t>Your gallery page is really nice with the way the pictures are laid out</a:t>
            </a:r>
          </a:p>
          <a:p>
            <a:r>
              <a:rPr lang="en-NZ" dirty="0"/>
              <a:t>Make the hamburger icon bigger so that its easier to click on mobile</a:t>
            </a:r>
          </a:p>
          <a:p>
            <a:r>
              <a:rPr lang="en-NZ" dirty="0"/>
              <a:t>Add some padding around the footer links so </a:t>
            </a:r>
            <a:r>
              <a:rPr lang="en-NZ" dirty="0" err="1"/>
              <a:t>theyre</a:t>
            </a:r>
            <a:r>
              <a:rPr lang="en-NZ" dirty="0"/>
              <a:t> </a:t>
            </a:r>
            <a:r>
              <a:rPr lang="en-NZ"/>
              <a:t>better spaced</a:t>
            </a:r>
          </a:p>
        </p:txBody>
      </p:sp>
    </p:spTree>
    <p:extLst>
      <p:ext uri="{BB962C8B-B14F-4D97-AF65-F5344CB8AC3E}">
        <p14:creationId xmlns:p14="http://schemas.microsoft.com/office/powerpoint/2010/main" val="3058547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Evidence of iterative improvement</a:t>
            </a:r>
          </a:p>
        </p:txBody>
      </p:sp>
    </p:spTree>
    <p:extLst>
      <p:ext uri="{BB962C8B-B14F-4D97-AF65-F5344CB8AC3E}">
        <p14:creationId xmlns:p14="http://schemas.microsoft.com/office/powerpoint/2010/main" val="2352797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51F8F-E065-48EC-926B-ACAFCAA259BE}"/>
              </a:ext>
            </a:extLst>
          </p:cNvPr>
          <p:cNvSpPr>
            <a:spLocks noGrp="1"/>
          </p:cNvSpPr>
          <p:nvPr>
            <p:ph type="title"/>
          </p:nvPr>
        </p:nvSpPr>
        <p:spPr/>
        <p:txBody>
          <a:bodyPr/>
          <a:lstStyle/>
          <a:p>
            <a:endParaRPr lang="en-NZ"/>
          </a:p>
        </p:txBody>
      </p:sp>
      <p:sp>
        <p:nvSpPr>
          <p:cNvPr id="3" name="Text Placeholder 2">
            <a:extLst>
              <a:ext uri="{FF2B5EF4-FFF2-40B4-BE49-F238E27FC236}">
                <a16:creationId xmlns:a16="http://schemas.microsoft.com/office/drawing/2014/main" id="{2561A771-B2E1-4392-9AED-D52B9C1246AD}"/>
              </a:ext>
            </a:extLst>
          </p:cNvPr>
          <p:cNvSpPr>
            <a:spLocks noGrp="1"/>
          </p:cNvSpPr>
          <p:nvPr>
            <p:ph type="body" idx="1"/>
          </p:nvPr>
        </p:nvSpPr>
        <p:spPr>
          <a:xfrm>
            <a:off x="7112000" y="2097470"/>
            <a:ext cx="3568660" cy="3816853"/>
          </a:xfrm>
        </p:spPr>
        <p:txBody>
          <a:bodyPr/>
          <a:lstStyle/>
          <a:p>
            <a:r>
              <a:rPr lang="en-NZ" dirty="0"/>
              <a:t>I added a border bottom on the hover to get rid of the white gap, this looks cleaner on the eye.</a:t>
            </a:r>
          </a:p>
        </p:txBody>
      </p:sp>
      <p:pic>
        <p:nvPicPr>
          <p:cNvPr id="5" name="Picture 4">
            <a:extLst>
              <a:ext uri="{FF2B5EF4-FFF2-40B4-BE49-F238E27FC236}">
                <a16:creationId xmlns:a16="http://schemas.microsoft.com/office/drawing/2014/main" id="{6051F4EA-A544-49A0-A7AB-28A3905BA0D4}"/>
              </a:ext>
            </a:extLst>
          </p:cNvPr>
          <p:cNvPicPr>
            <a:picLocks noChangeAspect="1"/>
          </p:cNvPicPr>
          <p:nvPr/>
        </p:nvPicPr>
        <p:blipFill>
          <a:blip r:embed="rId3"/>
          <a:stretch>
            <a:fillRect/>
          </a:stretch>
        </p:blipFill>
        <p:spPr>
          <a:xfrm>
            <a:off x="1222057" y="2262822"/>
            <a:ext cx="5419725" cy="1743075"/>
          </a:xfrm>
          <a:prstGeom prst="rect">
            <a:avLst/>
          </a:prstGeom>
        </p:spPr>
      </p:pic>
      <p:pic>
        <p:nvPicPr>
          <p:cNvPr id="6" name="Picture 5">
            <a:extLst>
              <a:ext uri="{FF2B5EF4-FFF2-40B4-BE49-F238E27FC236}">
                <a16:creationId xmlns:a16="http://schemas.microsoft.com/office/drawing/2014/main" id="{38F2BF0A-8F88-482D-9D85-2CD562964D79}"/>
              </a:ext>
            </a:extLst>
          </p:cNvPr>
          <p:cNvPicPr>
            <a:picLocks noChangeAspect="1"/>
          </p:cNvPicPr>
          <p:nvPr/>
        </p:nvPicPr>
        <p:blipFill>
          <a:blip r:embed="rId4"/>
          <a:stretch>
            <a:fillRect/>
          </a:stretch>
        </p:blipFill>
        <p:spPr>
          <a:xfrm>
            <a:off x="1145540" y="4217352"/>
            <a:ext cx="5410200" cy="1552575"/>
          </a:xfrm>
          <a:prstGeom prst="rect">
            <a:avLst/>
          </a:prstGeom>
        </p:spPr>
      </p:pic>
      <p:sp>
        <p:nvSpPr>
          <p:cNvPr id="7" name="TextBox 6">
            <a:extLst>
              <a:ext uri="{FF2B5EF4-FFF2-40B4-BE49-F238E27FC236}">
                <a16:creationId xmlns:a16="http://schemas.microsoft.com/office/drawing/2014/main" id="{5993955D-E904-498C-9880-587F78F1CAA2}"/>
              </a:ext>
            </a:extLst>
          </p:cNvPr>
          <p:cNvSpPr txBox="1"/>
          <p:nvPr/>
        </p:nvSpPr>
        <p:spPr>
          <a:xfrm>
            <a:off x="4799060" y="2323965"/>
            <a:ext cx="2550160" cy="307777"/>
          </a:xfrm>
          <a:prstGeom prst="rect">
            <a:avLst/>
          </a:prstGeom>
          <a:noFill/>
        </p:spPr>
        <p:txBody>
          <a:bodyPr wrap="square" rtlCol="0">
            <a:spAutoFit/>
          </a:bodyPr>
          <a:lstStyle/>
          <a:p>
            <a:r>
              <a:rPr lang="en-NZ" dirty="0"/>
              <a:t>before</a:t>
            </a:r>
          </a:p>
        </p:txBody>
      </p:sp>
      <p:sp>
        <p:nvSpPr>
          <p:cNvPr id="8" name="TextBox 7">
            <a:extLst>
              <a:ext uri="{FF2B5EF4-FFF2-40B4-BE49-F238E27FC236}">
                <a16:creationId xmlns:a16="http://schemas.microsoft.com/office/drawing/2014/main" id="{3F35F2E1-C12E-4612-A159-0CBCAA9ACBA4}"/>
              </a:ext>
            </a:extLst>
          </p:cNvPr>
          <p:cNvSpPr txBox="1"/>
          <p:nvPr/>
        </p:nvSpPr>
        <p:spPr>
          <a:xfrm>
            <a:off x="4555942" y="4176149"/>
            <a:ext cx="1428298" cy="307777"/>
          </a:xfrm>
          <a:prstGeom prst="rect">
            <a:avLst/>
          </a:prstGeom>
          <a:noFill/>
        </p:spPr>
        <p:txBody>
          <a:bodyPr wrap="square" rtlCol="0">
            <a:spAutoFit/>
          </a:bodyPr>
          <a:lstStyle/>
          <a:p>
            <a:r>
              <a:rPr lang="en-NZ" dirty="0"/>
              <a:t>after</a:t>
            </a:r>
          </a:p>
        </p:txBody>
      </p:sp>
    </p:spTree>
    <p:extLst>
      <p:ext uri="{BB962C8B-B14F-4D97-AF65-F5344CB8AC3E}">
        <p14:creationId xmlns:p14="http://schemas.microsoft.com/office/powerpoint/2010/main" val="3966721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67221-C7DC-426A-8FEE-99D93DC7A24C}"/>
              </a:ext>
            </a:extLst>
          </p:cNvPr>
          <p:cNvSpPr>
            <a:spLocks noGrp="1"/>
          </p:cNvSpPr>
          <p:nvPr>
            <p:ph type="title"/>
          </p:nvPr>
        </p:nvSpPr>
        <p:spPr/>
        <p:txBody>
          <a:bodyPr/>
          <a:lstStyle/>
          <a:p>
            <a:endParaRPr lang="en-NZ" dirty="0"/>
          </a:p>
        </p:txBody>
      </p:sp>
      <p:sp>
        <p:nvSpPr>
          <p:cNvPr id="3" name="Text Placeholder 2">
            <a:extLst>
              <a:ext uri="{FF2B5EF4-FFF2-40B4-BE49-F238E27FC236}">
                <a16:creationId xmlns:a16="http://schemas.microsoft.com/office/drawing/2014/main" id="{368D269D-ABA7-4161-9AAF-264D677F2640}"/>
              </a:ext>
            </a:extLst>
          </p:cNvPr>
          <p:cNvSpPr>
            <a:spLocks noGrp="1"/>
          </p:cNvSpPr>
          <p:nvPr>
            <p:ph type="body" idx="1"/>
          </p:nvPr>
        </p:nvSpPr>
        <p:spPr/>
        <p:txBody>
          <a:bodyPr/>
          <a:lstStyle/>
          <a:p>
            <a:r>
              <a:rPr lang="en-NZ" dirty="0"/>
              <a:t>The website now scales down at every device width. The logo problem was fixed.</a:t>
            </a:r>
          </a:p>
        </p:txBody>
      </p:sp>
      <p:pic>
        <p:nvPicPr>
          <p:cNvPr id="4" name="Picture 3">
            <a:extLst>
              <a:ext uri="{FF2B5EF4-FFF2-40B4-BE49-F238E27FC236}">
                <a16:creationId xmlns:a16="http://schemas.microsoft.com/office/drawing/2014/main" id="{ECA08038-81D0-47C1-8F06-C8FB528AA9D2}"/>
              </a:ext>
            </a:extLst>
          </p:cNvPr>
          <p:cNvPicPr>
            <a:picLocks noChangeAspect="1"/>
          </p:cNvPicPr>
          <p:nvPr/>
        </p:nvPicPr>
        <p:blipFill>
          <a:blip r:embed="rId2"/>
          <a:stretch>
            <a:fillRect/>
          </a:stretch>
        </p:blipFill>
        <p:spPr>
          <a:xfrm>
            <a:off x="1993265" y="3429000"/>
            <a:ext cx="4629150" cy="1943100"/>
          </a:xfrm>
          <a:prstGeom prst="rect">
            <a:avLst/>
          </a:prstGeom>
        </p:spPr>
      </p:pic>
      <p:pic>
        <p:nvPicPr>
          <p:cNvPr id="5" name="Picture 4">
            <a:extLst>
              <a:ext uri="{FF2B5EF4-FFF2-40B4-BE49-F238E27FC236}">
                <a16:creationId xmlns:a16="http://schemas.microsoft.com/office/drawing/2014/main" id="{4E1800D7-B5AD-4C28-A3A8-B6EE2BBBC334}"/>
              </a:ext>
            </a:extLst>
          </p:cNvPr>
          <p:cNvPicPr>
            <a:picLocks noChangeAspect="1"/>
          </p:cNvPicPr>
          <p:nvPr/>
        </p:nvPicPr>
        <p:blipFill>
          <a:blip r:embed="rId3"/>
          <a:stretch>
            <a:fillRect/>
          </a:stretch>
        </p:blipFill>
        <p:spPr>
          <a:xfrm>
            <a:off x="7015980" y="3621881"/>
            <a:ext cx="3900360" cy="1557338"/>
          </a:xfrm>
          <a:prstGeom prst="rect">
            <a:avLst/>
          </a:prstGeom>
        </p:spPr>
      </p:pic>
    </p:spTree>
    <p:extLst>
      <p:ext uri="{BB962C8B-B14F-4D97-AF65-F5344CB8AC3E}">
        <p14:creationId xmlns:p14="http://schemas.microsoft.com/office/powerpoint/2010/main" val="3029223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A0CED-7C78-4869-8EFE-0194C648132F}"/>
              </a:ext>
            </a:extLst>
          </p:cNvPr>
          <p:cNvSpPr>
            <a:spLocks noGrp="1"/>
          </p:cNvSpPr>
          <p:nvPr>
            <p:ph type="title"/>
          </p:nvPr>
        </p:nvSpPr>
        <p:spPr/>
        <p:txBody>
          <a:bodyPr/>
          <a:lstStyle/>
          <a:p>
            <a:endParaRPr lang="en-NZ"/>
          </a:p>
        </p:txBody>
      </p:sp>
      <p:sp>
        <p:nvSpPr>
          <p:cNvPr id="3" name="Text Placeholder 2">
            <a:extLst>
              <a:ext uri="{FF2B5EF4-FFF2-40B4-BE49-F238E27FC236}">
                <a16:creationId xmlns:a16="http://schemas.microsoft.com/office/drawing/2014/main" id="{466BF18B-C286-4E2C-AD8E-54A40BCE30C9}"/>
              </a:ext>
            </a:extLst>
          </p:cNvPr>
          <p:cNvSpPr>
            <a:spLocks noGrp="1"/>
          </p:cNvSpPr>
          <p:nvPr>
            <p:ph type="body" idx="1"/>
          </p:nvPr>
        </p:nvSpPr>
        <p:spPr/>
        <p:txBody>
          <a:bodyPr/>
          <a:lstStyle/>
          <a:p>
            <a:r>
              <a:rPr lang="en-NZ" dirty="0"/>
              <a:t>Added a new favicon that I created for the website. Adds personality and more recognition to the website.</a:t>
            </a:r>
          </a:p>
        </p:txBody>
      </p:sp>
      <p:pic>
        <p:nvPicPr>
          <p:cNvPr id="4" name="Picture 3">
            <a:extLst>
              <a:ext uri="{FF2B5EF4-FFF2-40B4-BE49-F238E27FC236}">
                <a16:creationId xmlns:a16="http://schemas.microsoft.com/office/drawing/2014/main" id="{8711CDF6-099D-45F8-B386-ACE871C8D068}"/>
              </a:ext>
            </a:extLst>
          </p:cNvPr>
          <p:cNvPicPr>
            <a:picLocks noChangeAspect="1"/>
          </p:cNvPicPr>
          <p:nvPr/>
        </p:nvPicPr>
        <p:blipFill>
          <a:blip r:embed="rId2"/>
          <a:stretch>
            <a:fillRect/>
          </a:stretch>
        </p:blipFill>
        <p:spPr>
          <a:xfrm>
            <a:off x="2017712" y="4448175"/>
            <a:ext cx="5455146" cy="804145"/>
          </a:xfrm>
          <a:prstGeom prst="rect">
            <a:avLst/>
          </a:prstGeom>
        </p:spPr>
      </p:pic>
      <p:pic>
        <p:nvPicPr>
          <p:cNvPr id="5" name="Picture 4">
            <a:extLst>
              <a:ext uri="{FF2B5EF4-FFF2-40B4-BE49-F238E27FC236}">
                <a16:creationId xmlns:a16="http://schemas.microsoft.com/office/drawing/2014/main" id="{F14FE533-0441-4A96-AD8A-FFD18C47E227}"/>
              </a:ext>
            </a:extLst>
          </p:cNvPr>
          <p:cNvPicPr>
            <a:picLocks noChangeAspect="1"/>
          </p:cNvPicPr>
          <p:nvPr/>
        </p:nvPicPr>
        <p:blipFill>
          <a:blip r:embed="rId3"/>
          <a:stretch>
            <a:fillRect/>
          </a:stretch>
        </p:blipFill>
        <p:spPr>
          <a:xfrm>
            <a:off x="2103436" y="3317489"/>
            <a:ext cx="5173333" cy="804145"/>
          </a:xfrm>
          <a:prstGeom prst="rect">
            <a:avLst/>
          </a:prstGeom>
        </p:spPr>
      </p:pic>
    </p:spTree>
    <p:extLst>
      <p:ext uri="{BB962C8B-B14F-4D97-AF65-F5344CB8AC3E}">
        <p14:creationId xmlns:p14="http://schemas.microsoft.com/office/powerpoint/2010/main" val="690290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p:txBody>
          <a:bodyPr wrap="square" anchor="ctr">
            <a:normAutofit/>
          </a:bodyPr>
          <a:lstStyle/>
          <a:p>
            <a:r>
              <a:rPr lang="en-NZ" sz="2000" b="1" dirty="0"/>
              <a:t>Testing Scaling:</a:t>
            </a:r>
            <a:br>
              <a:rPr lang="en-NZ" sz="2000" b="1" dirty="0"/>
            </a:br>
            <a:br>
              <a:rPr lang="en-NZ" sz="2000" b="1" dirty="0"/>
            </a:br>
            <a:r>
              <a:rPr lang="en-NZ" sz="2000" b="1" dirty="0"/>
              <a:t>Phone vs Tablet vs Desktop</a:t>
            </a:r>
            <a:endParaRPr lang="en-NZ" sz="2000" dirty="0"/>
          </a:p>
        </p:txBody>
      </p:sp>
      <p:sp>
        <p:nvSpPr>
          <p:cNvPr id="11" name="Text Placeholder 2">
            <a:extLst>
              <a:ext uri="{FF2B5EF4-FFF2-40B4-BE49-F238E27FC236}">
                <a16:creationId xmlns:a16="http://schemas.microsoft.com/office/drawing/2014/main" id="{41111B54-E543-4AA0-8EA4-772BEF67A2B2}"/>
              </a:ext>
            </a:extLst>
          </p:cNvPr>
          <p:cNvSpPr>
            <a:spLocks noGrp="1"/>
          </p:cNvSpPr>
          <p:nvPr>
            <p:ph type="body" idx="1"/>
          </p:nvPr>
        </p:nvSpPr>
        <p:spPr/>
        <p:txBody>
          <a:bodyPr/>
          <a:lstStyle/>
          <a:p>
            <a:endParaRPr lang="en-US"/>
          </a:p>
        </p:txBody>
      </p:sp>
      <p:sp>
        <p:nvSpPr>
          <p:cNvPr id="10" name="Text Placeholder 3">
            <a:extLst>
              <a:ext uri="{FF2B5EF4-FFF2-40B4-BE49-F238E27FC236}">
                <a16:creationId xmlns:a16="http://schemas.microsoft.com/office/drawing/2014/main" id="{834749D5-E720-4C2F-9E02-EAC2FA660380}"/>
              </a:ext>
            </a:extLst>
          </p:cNvPr>
          <p:cNvSpPr>
            <a:spLocks noGrp="1"/>
          </p:cNvSpPr>
          <p:nvPr>
            <p:ph type="body" idx="2"/>
          </p:nvPr>
        </p:nvSpPr>
        <p:spPr/>
        <p:txBody>
          <a:bodyPr/>
          <a:lstStyle/>
          <a:p>
            <a:endParaRPr lang="en-US"/>
          </a:p>
        </p:txBody>
      </p:sp>
      <p:sp>
        <p:nvSpPr>
          <p:cNvPr id="12" name="Text Placeholder 4">
            <a:extLst>
              <a:ext uri="{FF2B5EF4-FFF2-40B4-BE49-F238E27FC236}">
                <a16:creationId xmlns:a16="http://schemas.microsoft.com/office/drawing/2014/main" id="{B32D9749-DC62-4E51-AF32-4AF933AD9E2C}"/>
              </a:ext>
            </a:extLst>
          </p:cNvPr>
          <p:cNvSpPr>
            <a:spLocks noGrp="1"/>
          </p:cNvSpPr>
          <p:nvPr>
            <p:ph type="body" idx="3"/>
          </p:nvPr>
        </p:nvSpPr>
        <p:spPr/>
        <p:txBody>
          <a:bodyPr/>
          <a:lstStyle/>
          <a:p>
            <a:endParaRPr lang="en-US"/>
          </a:p>
        </p:txBody>
      </p:sp>
      <p:pic>
        <p:nvPicPr>
          <p:cNvPr id="3" name="Picture 2">
            <a:extLst>
              <a:ext uri="{FF2B5EF4-FFF2-40B4-BE49-F238E27FC236}">
                <a16:creationId xmlns:a16="http://schemas.microsoft.com/office/drawing/2014/main" id="{7B64C15B-4C5B-4112-87D6-187D7A7BBF17}"/>
              </a:ext>
            </a:extLst>
          </p:cNvPr>
          <p:cNvPicPr>
            <a:picLocks noChangeAspect="1"/>
          </p:cNvPicPr>
          <p:nvPr/>
        </p:nvPicPr>
        <p:blipFill>
          <a:blip r:embed="rId3"/>
          <a:stretch>
            <a:fillRect/>
          </a:stretch>
        </p:blipFill>
        <p:spPr>
          <a:xfrm>
            <a:off x="211134" y="2714624"/>
            <a:ext cx="5033916" cy="2543176"/>
          </a:xfrm>
          <a:prstGeom prst="rect">
            <a:avLst/>
          </a:prstGeom>
        </p:spPr>
      </p:pic>
      <p:pic>
        <p:nvPicPr>
          <p:cNvPr id="4" name="Picture 3">
            <a:extLst>
              <a:ext uri="{FF2B5EF4-FFF2-40B4-BE49-F238E27FC236}">
                <a16:creationId xmlns:a16="http://schemas.microsoft.com/office/drawing/2014/main" id="{5D0B97D8-DD8F-4125-B2AF-2ED890A76CD0}"/>
              </a:ext>
            </a:extLst>
          </p:cNvPr>
          <p:cNvPicPr>
            <a:picLocks noChangeAspect="1"/>
          </p:cNvPicPr>
          <p:nvPr/>
        </p:nvPicPr>
        <p:blipFill>
          <a:blip r:embed="rId4"/>
          <a:stretch>
            <a:fillRect/>
          </a:stretch>
        </p:blipFill>
        <p:spPr>
          <a:xfrm>
            <a:off x="5290649" y="2132933"/>
            <a:ext cx="3312606" cy="3756875"/>
          </a:xfrm>
          <a:prstGeom prst="rect">
            <a:avLst/>
          </a:prstGeom>
        </p:spPr>
      </p:pic>
      <p:pic>
        <p:nvPicPr>
          <p:cNvPr id="5" name="Picture 4">
            <a:extLst>
              <a:ext uri="{FF2B5EF4-FFF2-40B4-BE49-F238E27FC236}">
                <a16:creationId xmlns:a16="http://schemas.microsoft.com/office/drawing/2014/main" id="{F5EBB2FD-2372-4359-B8CD-AE6E7C759B75}"/>
              </a:ext>
            </a:extLst>
          </p:cNvPr>
          <p:cNvPicPr>
            <a:picLocks noChangeAspect="1"/>
          </p:cNvPicPr>
          <p:nvPr/>
        </p:nvPicPr>
        <p:blipFill>
          <a:blip r:embed="rId5"/>
          <a:stretch>
            <a:fillRect/>
          </a:stretch>
        </p:blipFill>
        <p:spPr>
          <a:xfrm>
            <a:off x="8648854" y="1076325"/>
            <a:ext cx="3022632" cy="5472850"/>
          </a:xfrm>
          <a:prstGeom prst="rect">
            <a:avLst/>
          </a:prstGeom>
        </p:spPr>
      </p:pic>
    </p:spTree>
    <p:extLst>
      <p:ext uri="{BB962C8B-B14F-4D97-AF65-F5344CB8AC3E}">
        <p14:creationId xmlns:p14="http://schemas.microsoft.com/office/powerpoint/2010/main" val="3019713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p:txBody>
          <a:bodyPr wrap="square" anchor="ctr">
            <a:normAutofit/>
          </a:bodyPr>
          <a:lstStyle/>
          <a:p>
            <a:r>
              <a:rPr lang="en-NZ" sz="2000" b="1" dirty="0"/>
              <a:t>Testing Scaling:</a:t>
            </a:r>
            <a:br>
              <a:rPr lang="en-NZ" sz="2000" b="1" dirty="0"/>
            </a:br>
            <a:br>
              <a:rPr lang="en-NZ" sz="2000" b="1" dirty="0"/>
            </a:br>
            <a:r>
              <a:rPr lang="en-NZ" sz="2000" b="1" dirty="0"/>
              <a:t>Phone vs Tablet vs Desktop</a:t>
            </a:r>
            <a:endParaRPr lang="en-NZ" sz="2000" dirty="0"/>
          </a:p>
        </p:txBody>
      </p:sp>
      <p:pic>
        <p:nvPicPr>
          <p:cNvPr id="3" name="Picture 2">
            <a:extLst>
              <a:ext uri="{FF2B5EF4-FFF2-40B4-BE49-F238E27FC236}">
                <a16:creationId xmlns:a16="http://schemas.microsoft.com/office/drawing/2014/main" id="{C0DB73BD-7F10-4D0B-BC2B-E8EF59E8FCD4}"/>
              </a:ext>
            </a:extLst>
          </p:cNvPr>
          <p:cNvPicPr>
            <a:picLocks noChangeAspect="1"/>
          </p:cNvPicPr>
          <p:nvPr/>
        </p:nvPicPr>
        <p:blipFill>
          <a:blip r:embed="rId3"/>
          <a:stretch>
            <a:fillRect/>
          </a:stretch>
        </p:blipFill>
        <p:spPr>
          <a:xfrm>
            <a:off x="82737" y="2457658"/>
            <a:ext cx="5762625" cy="2926333"/>
          </a:xfrm>
          <a:prstGeom prst="rect">
            <a:avLst/>
          </a:prstGeom>
        </p:spPr>
      </p:pic>
      <p:pic>
        <p:nvPicPr>
          <p:cNvPr id="5" name="Picture 4">
            <a:extLst>
              <a:ext uri="{FF2B5EF4-FFF2-40B4-BE49-F238E27FC236}">
                <a16:creationId xmlns:a16="http://schemas.microsoft.com/office/drawing/2014/main" id="{1819823A-EDC2-4F53-8F83-4AFB154E619A}"/>
              </a:ext>
            </a:extLst>
          </p:cNvPr>
          <p:cNvPicPr>
            <a:picLocks noChangeAspect="1"/>
          </p:cNvPicPr>
          <p:nvPr/>
        </p:nvPicPr>
        <p:blipFill>
          <a:blip r:embed="rId4"/>
          <a:stretch>
            <a:fillRect/>
          </a:stretch>
        </p:blipFill>
        <p:spPr>
          <a:xfrm>
            <a:off x="9503126" y="1484674"/>
            <a:ext cx="2332247" cy="4446017"/>
          </a:xfrm>
          <a:prstGeom prst="rect">
            <a:avLst/>
          </a:prstGeom>
        </p:spPr>
      </p:pic>
      <p:pic>
        <p:nvPicPr>
          <p:cNvPr id="4" name="Picture 3">
            <a:extLst>
              <a:ext uri="{FF2B5EF4-FFF2-40B4-BE49-F238E27FC236}">
                <a16:creationId xmlns:a16="http://schemas.microsoft.com/office/drawing/2014/main" id="{EBE24A15-2877-4486-AE7D-E14C1CA4A2E8}"/>
              </a:ext>
            </a:extLst>
          </p:cNvPr>
          <p:cNvPicPr>
            <a:picLocks noChangeAspect="1"/>
          </p:cNvPicPr>
          <p:nvPr/>
        </p:nvPicPr>
        <p:blipFill>
          <a:blip r:embed="rId5"/>
          <a:stretch>
            <a:fillRect/>
          </a:stretch>
        </p:blipFill>
        <p:spPr>
          <a:xfrm>
            <a:off x="5285953" y="1959470"/>
            <a:ext cx="4055248" cy="4238625"/>
          </a:xfrm>
          <a:prstGeom prst="rect">
            <a:avLst/>
          </a:prstGeom>
        </p:spPr>
      </p:pic>
    </p:spTree>
    <p:extLst>
      <p:ext uri="{BB962C8B-B14F-4D97-AF65-F5344CB8AC3E}">
        <p14:creationId xmlns:p14="http://schemas.microsoft.com/office/powerpoint/2010/main" val="1553138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p:txBody>
          <a:bodyPr wrap="square" anchor="ctr">
            <a:normAutofit/>
          </a:bodyPr>
          <a:lstStyle/>
          <a:p>
            <a:r>
              <a:rPr lang="en-NZ" sz="2000" b="1" dirty="0"/>
              <a:t>Testing Scaling:</a:t>
            </a:r>
            <a:br>
              <a:rPr lang="en-NZ" sz="2000" b="1" dirty="0"/>
            </a:br>
            <a:br>
              <a:rPr lang="en-NZ" sz="2000" b="1" dirty="0"/>
            </a:br>
            <a:r>
              <a:rPr lang="en-NZ" sz="2000" b="1" dirty="0"/>
              <a:t>Phone vs Tablet vs Desktop</a:t>
            </a:r>
            <a:endParaRPr lang="en-NZ" sz="2000" dirty="0"/>
          </a:p>
        </p:txBody>
      </p:sp>
      <p:sp>
        <p:nvSpPr>
          <p:cNvPr id="11" name="Text Placeholder 2">
            <a:extLst>
              <a:ext uri="{FF2B5EF4-FFF2-40B4-BE49-F238E27FC236}">
                <a16:creationId xmlns:a16="http://schemas.microsoft.com/office/drawing/2014/main" id="{41111B54-E543-4AA0-8EA4-772BEF67A2B2}"/>
              </a:ext>
            </a:extLst>
          </p:cNvPr>
          <p:cNvSpPr>
            <a:spLocks noGrp="1"/>
          </p:cNvSpPr>
          <p:nvPr>
            <p:ph type="body" idx="1"/>
          </p:nvPr>
        </p:nvSpPr>
        <p:spPr/>
        <p:txBody>
          <a:bodyPr/>
          <a:lstStyle/>
          <a:p>
            <a:endParaRPr lang="en-US"/>
          </a:p>
        </p:txBody>
      </p:sp>
      <p:sp>
        <p:nvSpPr>
          <p:cNvPr id="10" name="Text Placeholder 3">
            <a:extLst>
              <a:ext uri="{FF2B5EF4-FFF2-40B4-BE49-F238E27FC236}">
                <a16:creationId xmlns:a16="http://schemas.microsoft.com/office/drawing/2014/main" id="{834749D5-E720-4C2F-9E02-EAC2FA660380}"/>
              </a:ext>
            </a:extLst>
          </p:cNvPr>
          <p:cNvSpPr>
            <a:spLocks noGrp="1"/>
          </p:cNvSpPr>
          <p:nvPr>
            <p:ph type="body" idx="2"/>
          </p:nvPr>
        </p:nvSpPr>
        <p:spPr/>
        <p:txBody>
          <a:bodyPr/>
          <a:lstStyle/>
          <a:p>
            <a:endParaRPr lang="en-US"/>
          </a:p>
        </p:txBody>
      </p:sp>
      <p:sp>
        <p:nvSpPr>
          <p:cNvPr id="12" name="Text Placeholder 4">
            <a:extLst>
              <a:ext uri="{FF2B5EF4-FFF2-40B4-BE49-F238E27FC236}">
                <a16:creationId xmlns:a16="http://schemas.microsoft.com/office/drawing/2014/main" id="{B32D9749-DC62-4E51-AF32-4AF933AD9E2C}"/>
              </a:ext>
            </a:extLst>
          </p:cNvPr>
          <p:cNvSpPr>
            <a:spLocks noGrp="1"/>
          </p:cNvSpPr>
          <p:nvPr>
            <p:ph type="body" idx="3"/>
          </p:nvPr>
        </p:nvSpPr>
        <p:spPr/>
        <p:txBody>
          <a:bodyPr/>
          <a:lstStyle/>
          <a:p>
            <a:endParaRPr lang="en-US" dirty="0"/>
          </a:p>
        </p:txBody>
      </p:sp>
      <p:pic>
        <p:nvPicPr>
          <p:cNvPr id="4" name="Picture 3">
            <a:extLst>
              <a:ext uri="{FF2B5EF4-FFF2-40B4-BE49-F238E27FC236}">
                <a16:creationId xmlns:a16="http://schemas.microsoft.com/office/drawing/2014/main" id="{545B48D4-F12C-4C64-87EF-49136C4232E3}"/>
              </a:ext>
            </a:extLst>
          </p:cNvPr>
          <p:cNvPicPr>
            <a:picLocks noChangeAspect="1"/>
          </p:cNvPicPr>
          <p:nvPr/>
        </p:nvPicPr>
        <p:blipFill>
          <a:blip r:embed="rId3"/>
          <a:stretch>
            <a:fillRect/>
          </a:stretch>
        </p:blipFill>
        <p:spPr>
          <a:xfrm>
            <a:off x="506226" y="1890783"/>
            <a:ext cx="5089467" cy="2576543"/>
          </a:xfrm>
          <a:prstGeom prst="rect">
            <a:avLst/>
          </a:prstGeom>
        </p:spPr>
      </p:pic>
      <p:pic>
        <p:nvPicPr>
          <p:cNvPr id="5" name="Picture 4">
            <a:extLst>
              <a:ext uri="{FF2B5EF4-FFF2-40B4-BE49-F238E27FC236}">
                <a16:creationId xmlns:a16="http://schemas.microsoft.com/office/drawing/2014/main" id="{265263AB-E55C-4E7D-883A-628221BB5D0F}"/>
              </a:ext>
            </a:extLst>
          </p:cNvPr>
          <p:cNvPicPr>
            <a:picLocks noChangeAspect="1"/>
          </p:cNvPicPr>
          <p:nvPr/>
        </p:nvPicPr>
        <p:blipFill rotWithShape="1">
          <a:blip r:embed="rId4"/>
          <a:srcRect l="5924" r="4067"/>
          <a:stretch/>
        </p:blipFill>
        <p:spPr>
          <a:xfrm>
            <a:off x="5429250" y="1895516"/>
            <a:ext cx="3762375" cy="4095750"/>
          </a:xfrm>
          <a:prstGeom prst="rect">
            <a:avLst/>
          </a:prstGeom>
        </p:spPr>
      </p:pic>
      <p:pic>
        <p:nvPicPr>
          <p:cNvPr id="6" name="Picture 5">
            <a:extLst>
              <a:ext uri="{FF2B5EF4-FFF2-40B4-BE49-F238E27FC236}">
                <a16:creationId xmlns:a16="http://schemas.microsoft.com/office/drawing/2014/main" id="{D756909C-0162-4C48-BAF4-21E557EA7A28}"/>
              </a:ext>
            </a:extLst>
          </p:cNvPr>
          <p:cNvPicPr>
            <a:picLocks noChangeAspect="1"/>
          </p:cNvPicPr>
          <p:nvPr/>
        </p:nvPicPr>
        <p:blipFill>
          <a:blip r:embed="rId5"/>
          <a:stretch>
            <a:fillRect/>
          </a:stretch>
        </p:blipFill>
        <p:spPr>
          <a:xfrm>
            <a:off x="9295063" y="2000958"/>
            <a:ext cx="2599708" cy="4117550"/>
          </a:xfrm>
          <a:prstGeom prst="rect">
            <a:avLst/>
          </a:prstGeom>
        </p:spPr>
      </p:pic>
    </p:spTree>
    <p:extLst>
      <p:ext uri="{BB962C8B-B14F-4D97-AF65-F5344CB8AC3E}">
        <p14:creationId xmlns:p14="http://schemas.microsoft.com/office/powerpoint/2010/main" val="1926560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FEBCD4-CAF7-4AC0-B794-51F07C6C7228}"/>
              </a:ext>
            </a:extLst>
          </p:cNvPr>
          <p:cNvPicPr>
            <a:picLocks noChangeAspect="1"/>
          </p:cNvPicPr>
          <p:nvPr/>
        </p:nvPicPr>
        <p:blipFill>
          <a:blip r:embed="rId3"/>
          <a:stretch>
            <a:fillRect/>
          </a:stretch>
        </p:blipFill>
        <p:spPr>
          <a:xfrm>
            <a:off x="5684217" y="1974101"/>
            <a:ext cx="3352980" cy="3694768"/>
          </a:xfrm>
          <a:prstGeom prst="rect">
            <a:avLst/>
          </a:prstGeom>
        </p:spPr>
      </p:pic>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p:txBody>
          <a:bodyPr wrap="square" anchor="ctr">
            <a:normAutofit/>
          </a:bodyPr>
          <a:lstStyle/>
          <a:p>
            <a:r>
              <a:rPr lang="en-NZ" sz="2000" b="1" dirty="0"/>
              <a:t>Testing Scaling:</a:t>
            </a:r>
            <a:br>
              <a:rPr lang="en-NZ" sz="2000" b="1" dirty="0"/>
            </a:br>
            <a:br>
              <a:rPr lang="en-NZ" sz="2000" b="1" dirty="0"/>
            </a:br>
            <a:r>
              <a:rPr lang="en-NZ" sz="2000" b="1" dirty="0"/>
              <a:t>Phone vs Tablet vs Desktop</a:t>
            </a:r>
            <a:endParaRPr lang="en-NZ" sz="2000" dirty="0"/>
          </a:p>
        </p:txBody>
      </p:sp>
      <p:sp>
        <p:nvSpPr>
          <p:cNvPr id="11" name="Text Placeholder 2">
            <a:extLst>
              <a:ext uri="{FF2B5EF4-FFF2-40B4-BE49-F238E27FC236}">
                <a16:creationId xmlns:a16="http://schemas.microsoft.com/office/drawing/2014/main" id="{41111B54-E543-4AA0-8EA4-772BEF67A2B2}"/>
              </a:ext>
            </a:extLst>
          </p:cNvPr>
          <p:cNvSpPr>
            <a:spLocks noGrp="1"/>
          </p:cNvSpPr>
          <p:nvPr>
            <p:ph type="body" idx="1"/>
          </p:nvPr>
        </p:nvSpPr>
        <p:spPr/>
        <p:txBody>
          <a:bodyPr/>
          <a:lstStyle/>
          <a:p>
            <a:endParaRPr lang="en-US"/>
          </a:p>
        </p:txBody>
      </p:sp>
      <p:pic>
        <p:nvPicPr>
          <p:cNvPr id="3" name="Picture 2">
            <a:extLst>
              <a:ext uri="{FF2B5EF4-FFF2-40B4-BE49-F238E27FC236}">
                <a16:creationId xmlns:a16="http://schemas.microsoft.com/office/drawing/2014/main" id="{82278C4B-AAEE-4A11-88B7-C9FF4C751949}"/>
              </a:ext>
            </a:extLst>
          </p:cNvPr>
          <p:cNvPicPr>
            <a:picLocks noChangeAspect="1"/>
          </p:cNvPicPr>
          <p:nvPr/>
        </p:nvPicPr>
        <p:blipFill>
          <a:blip r:embed="rId4"/>
          <a:stretch>
            <a:fillRect/>
          </a:stretch>
        </p:blipFill>
        <p:spPr>
          <a:xfrm>
            <a:off x="89926" y="2696142"/>
            <a:ext cx="5594291" cy="2549000"/>
          </a:xfrm>
          <a:prstGeom prst="rect">
            <a:avLst/>
          </a:prstGeom>
        </p:spPr>
      </p:pic>
      <p:pic>
        <p:nvPicPr>
          <p:cNvPr id="5" name="Picture 4">
            <a:extLst>
              <a:ext uri="{FF2B5EF4-FFF2-40B4-BE49-F238E27FC236}">
                <a16:creationId xmlns:a16="http://schemas.microsoft.com/office/drawing/2014/main" id="{686F11BE-FF30-4A4A-904A-3C9363244D7B}"/>
              </a:ext>
            </a:extLst>
          </p:cNvPr>
          <p:cNvPicPr>
            <a:picLocks noChangeAspect="1"/>
          </p:cNvPicPr>
          <p:nvPr/>
        </p:nvPicPr>
        <p:blipFill>
          <a:blip r:embed="rId5"/>
          <a:stretch>
            <a:fillRect/>
          </a:stretch>
        </p:blipFill>
        <p:spPr>
          <a:xfrm>
            <a:off x="9210734" y="1115659"/>
            <a:ext cx="2688391" cy="5201317"/>
          </a:xfrm>
          <a:prstGeom prst="rect">
            <a:avLst/>
          </a:prstGeom>
        </p:spPr>
      </p:pic>
    </p:spTree>
    <p:extLst>
      <p:ext uri="{BB962C8B-B14F-4D97-AF65-F5344CB8AC3E}">
        <p14:creationId xmlns:p14="http://schemas.microsoft.com/office/powerpoint/2010/main" val="2856033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p:txBody>
          <a:bodyPr wrap="square" anchor="ctr">
            <a:normAutofit/>
          </a:bodyPr>
          <a:lstStyle/>
          <a:p>
            <a:r>
              <a:rPr lang="en-NZ" b="1" dirty="0"/>
              <a:t>Accessibility</a:t>
            </a:r>
          </a:p>
        </p:txBody>
      </p:sp>
      <p:sp>
        <p:nvSpPr>
          <p:cNvPr id="8" name="Text Placeholder 2">
            <a:extLst>
              <a:ext uri="{FF2B5EF4-FFF2-40B4-BE49-F238E27FC236}">
                <a16:creationId xmlns:a16="http://schemas.microsoft.com/office/drawing/2014/main" id="{BCD4CFE7-051C-4F44-A17F-BC9B8EA09032}"/>
              </a:ext>
            </a:extLst>
          </p:cNvPr>
          <p:cNvSpPr>
            <a:spLocks noGrp="1"/>
          </p:cNvSpPr>
          <p:nvPr>
            <p:ph type="body" idx="1"/>
          </p:nvPr>
        </p:nvSpPr>
        <p:spPr/>
        <p:txBody>
          <a:bodyPr/>
          <a:lstStyle/>
          <a:p>
            <a:r>
              <a:rPr lang="en-US" dirty="0"/>
              <a:t>Accessibility is about how accessible the website is for every user.</a:t>
            </a:r>
          </a:p>
          <a:p>
            <a:r>
              <a:rPr lang="en-US" dirty="0"/>
              <a:t>To ensure that the accessibility is up to scratch I will ensure that the outcome can be viewed in many browsers and is able to be accessed across a range of devices.</a:t>
            </a:r>
          </a:p>
          <a:p>
            <a:r>
              <a:rPr lang="en-US" dirty="0"/>
              <a:t>I will also add alt tags to images to ensure people can grasp what the image is showing. </a:t>
            </a:r>
          </a:p>
        </p:txBody>
      </p:sp>
    </p:spTree>
    <p:extLst>
      <p:ext uri="{BB962C8B-B14F-4D97-AF65-F5344CB8AC3E}">
        <p14:creationId xmlns:p14="http://schemas.microsoft.com/office/powerpoint/2010/main" val="2939303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p:txBody>
          <a:bodyPr wrap="square" anchor="ctr">
            <a:normAutofit/>
          </a:bodyPr>
          <a:lstStyle/>
          <a:p>
            <a:r>
              <a:rPr lang="en-NZ" sz="2000" b="1"/>
              <a:t>Testing Procedures:</a:t>
            </a:r>
            <a:br>
              <a:rPr lang="en-NZ" sz="2000" b="1"/>
            </a:br>
            <a:br>
              <a:rPr lang="en-NZ" sz="2000" b="1"/>
            </a:br>
            <a:r>
              <a:rPr lang="en-NZ" sz="2000" b="1"/>
              <a:t>Validating the HTML/CSS</a:t>
            </a:r>
            <a:endParaRPr lang="en-NZ" sz="2000"/>
          </a:p>
        </p:txBody>
      </p:sp>
      <p:sp>
        <p:nvSpPr>
          <p:cNvPr id="10" name="Text Placeholder 2">
            <a:extLst>
              <a:ext uri="{FF2B5EF4-FFF2-40B4-BE49-F238E27FC236}">
                <a16:creationId xmlns:a16="http://schemas.microsoft.com/office/drawing/2014/main" id="{AD9C8A07-B662-4395-860E-A8A2343DE666}"/>
              </a:ext>
            </a:extLst>
          </p:cNvPr>
          <p:cNvSpPr>
            <a:spLocks noGrp="1"/>
          </p:cNvSpPr>
          <p:nvPr>
            <p:ph type="body" idx="1"/>
          </p:nvPr>
        </p:nvSpPr>
        <p:spPr>
          <a:xfrm>
            <a:off x="1599700" y="2132933"/>
            <a:ext cx="8867600" cy="1600867"/>
          </a:xfrm>
        </p:spPr>
        <p:txBody>
          <a:bodyPr/>
          <a:lstStyle/>
          <a:p>
            <a:r>
              <a:rPr lang="en-US" dirty="0"/>
              <a:t>HTML Pages</a:t>
            </a:r>
          </a:p>
          <a:p>
            <a:r>
              <a:rPr lang="en-US" dirty="0"/>
              <a:t>Index.html, gallery.html, news.html, team.html</a:t>
            </a:r>
          </a:p>
        </p:txBody>
      </p:sp>
      <p:pic>
        <p:nvPicPr>
          <p:cNvPr id="3" name="Picture 2">
            <a:extLst>
              <a:ext uri="{FF2B5EF4-FFF2-40B4-BE49-F238E27FC236}">
                <a16:creationId xmlns:a16="http://schemas.microsoft.com/office/drawing/2014/main" id="{201C2FF2-AB6D-4BE8-B47A-EAA363E9D993}"/>
              </a:ext>
            </a:extLst>
          </p:cNvPr>
          <p:cNvPicPr>
            <a:picLocks noChangeAspect="1"/>
          </p:cNvPicPr>
          <p:nvPr/>
        </p:nvPicPr>
        <p:blipFill>
          <a:blip r:embed="rId3"/>
          <a:stretch>
            <a:fillRect/>
          </a:stretch>
        </p:blipFill>
        <p:spPr>
          <a:xfrm>
            <a:off x="2095500" y="3171825"/>
            <a:ext cx="4705350" cy="514350"/>
          </a:xfrm>
          <a:prstGeom prst="rect">
            <a:avLst/>
          </a:prstGeom>
        </p:spPr>
      </p:pic>
      <p:sp>
        <p:nvSpPr>
          <p:cNvPr id="5" name="Text Placeholder 2">
            <a:extLst>
              <a:ext uri="{FF2B5EF4-FFF2-40B4-BE49-F238E27FC236}">
                <a16:creationId xmlns:a16="http://schemas.microsoft.com/office/drawing/2014/main" id="{71F33B47-03C1-4EC1-A000-B85CC44F5655}"/>
              </a:ext>
            </a:extLst>
          </p:cNvPr>
          <p:cNvSpPr txBox="1">
            <a:spLocks/>
          </p:cNvSpPr>
          <p:nvPr/>
        </p:nvSpPr>
        <p:spPr>
          <a:xfrm>
            <a:off x="1475875" y="3590258"/>
            <a:ext cx="8867600" cy="160086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eaLnBrk="1" hangingPunct="1">
              <a:lnSpc>
                <a:spcPct val="115000"/>
              </a:lnSpc>
              <a:spcBef>
                <a:spcPts val="8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1219170" marR="0" lvl="1" indent="-507987" algn="l" rtl="0" eaLnBrk="1" hangingPunct="1">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828754" marR="0" lvl="2"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2438339" marR="0" lvl="3"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3047924" marR="0" lvl="4"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3657509" marR="0" lvl="5"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4267093" marR="0" lvl="6"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4876678" marR="0" lvl="7"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5486263" marR="0" lvl="8"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r>
              <a:rPr lang="en-US" dirty="0"/>
              <a:t>CSS Page</a:t>
            </a:r>
          </a:p>
          <a:p>
            <a:r>
              <a:rPr lang="en-US" dirty="0"/>
              <a:t>Style.css</a:t>
            </a:r>
          </a:p>
        </p:txBody>
      </p:sp>
      <p:pic>
        <p:nvPicPr>
          <p:cNvPr id="4" name="Picture 3">
            <a:extLst>
              <a:ext uri="{FF2B5EF4-FFF2-40B4-BE49-F238E27FC236}">
                <a16:creationId xmlns:a16="http://schemas.microsoft.com/office/drawing/2014/main" id="{7A7BE617-9249-4A5C-B8CD-DC6E22580992}"/>
              </a:ext>
            </a:extLst>
          </p:cNvPr>
          <p:cNvPicPr>
            <a:picLocks noChangeAspect="1"/>
          </p:cNvPicPr>
          <p:nvPr/>
        </p:nvPicPr>
        <p:blipFill>
          <a:blip r:embed="rId4"/>
          <a:stretch>
            <a:fillRect/>
          </a:stretch>
        </p:blipFill>
        <p:spPr>
          <a:xfrm>
            <a:off x="2095500" y="4772692"/>
            <a:ext cx="4038600" cy="466725"/>
          </a:xfrm>
          <a:prstGeom prst="rect">
            <a:avLst/>
          </a:prstGeom>
        </p:spPr>
      </p:pic>
    </p:spTree>
    <p:extLst>
      <p:ext uri="{BB962C8B-B14F-4D97-AF65-F5344CB8AC3E}">
        <p14:creationId xmlns:p14="http://schemas.microsoft.com/office/powerpoint/2010/main" val="2756374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A056-9813-4A4A-95AA-F371225CA9B5}"/>
              </a:ext>
            </a:extLst>
          </p:cNvPr>
          <p:cNvSpPr>
            <a:spLocks noGrp="1"/>
          </p:cNvSpPr>
          <p:nvPr>
            <p:ph type="title"/>
          </p:nvPr>
        </p:nvSpPr>
        <p:spPr/>
        <p:txBody>
          <a:bodyPr wrap="square" anchor="ctr">
            <a:normAutofit/>
          </a:bodyPr>
          <a:lstStyle/>
          <a:p>
            <a:r>
              <a:rPr lang="en-NZ" dirty="0"/>
              <a:t>Applying the UX (BASIC </a:t>
            </a:r>
            <a:r>
              <a:rPr lang="en-NZ" dirty="0" err="1"/>
              <a:t>priniciples</a:t>
            </a:r>
            <a:r>
              <a:rPr lang="en-NZ" dirty="0"/>
              <a:t>)to improve your design</a:t>
            </a:r>
          </a:p>
        </p:txBody>
      </p:sp>
      <p:sp>
        <p:nvSpPr>
          <p:cNvPr id="8" name="Text Placeholder 2">
            <a:extLst>
              <a:ext uri="{FF2B5EF4-FFF2-40B4-BE49-F238E27FC236}">
                <a16:creationId xmlns:a16="http://schemas.microsoft.com/office/drawing/2014/main" id="{054AF2E7-6AC5-440B-B68C-6719858892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4296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CB05AD-35EB-40B3-A0DD-AA82CCF48579}"/>
              </a:ext>
            </a:extLst>
          </p:cNvPr>
          <p:cNvSpPr>
            <a:spLocks noGrp="1"/>
          </p:cNvSpPr>
          <p:nvPr>
            <p:ph type="ctrTitle"/>
          </p:nvPr>
        </p:nvSpPr>
        <p:spPr>
          <a:xfrm>
            <a:off x="952500" y="2312742"/>
            <a:ext cx="7653600" cy="2746800"/>
          </a:xfrm>
        </p:spPr>
        <p:txBody>
          <a:bodyPr/>
          <a:lstStyle/>
          <a:p>
            <a:r>
              <a:rPr lang="en-NZ" sz="5400" dirty="0"/>
              <a:t>Explain how your final design addressed the relevant implications </a:t>
            </a:r>
            <a:br>
              <a:rPr lang="en-NZ" dirty="0"/>
            </a:br>
            <a:endParaRPr lang="en-US" dirty="0"/>
          </a:p>
        </p:txBody>
      </p:sp>
    </p:spTree>
    <p:extLst>
      <p:ext uri="{BB962C8B-B14F-4D97-AF65-F5344CB8AC3E}">
        <p14:creationId xmlns:p14="http://schemas.microsoft.com/office/powerpoint/2010/main" val="3686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B9D9A462-3AC6-46AC-802A-2C1D41CF99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2432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B9D9A462-3AC6-46AC-802A-2C1D41CF99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17986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6176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CAE6-F587-4B13-B710-E0835E7760F7}"/>
              </a:ext>
            </a:extLst>
          </p:cNvPr>
          <p:cNvSpPr>
            <a:spLocks noGrp="1"/>
          </p:cNvSpPr>
          <p:nvPr>
            <p:ph type="title"/>
          </p:nvPr>
        </p:nvSpPr>
        <p:spPr/>
        <p:txBody>
          <a:bodyPr wrap="square" anchor="ctr">
            <a:normAutofit/>
          </a:bodyPr>
          <a:lstStyle/>
          <a:p>
            <a:r>
              <a:rPr lang="en-NZ" dirty="0"/>
              <a:t>Final website</a:t>
            </a:r>
          </a:p>
        </p:txBody>
      </p:sp>
      <p:sp>
        <p:nvSpPr>
          <p:cNvPr id="8" name="Text Placeholder 2">
            <a:extLst>
              <a:ext uri="{FF2B5EF4-FFF2-40B4-BE49-F238E27FC236}">
                <a16:creationId xmlns:a16="http://schemas.microsoft.com/office/drawing/2014/main" id="{8F9692B4-94DD-4089-9B4B-10A55667A0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65058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DAF0-AA0F-42A2-98BF-5865181A4ECB}"/>
              </a:ext>
            </a:extLst>
          </p:cNvPr>
          <p:cNvSpPr>
            <a:spLocks noGrp="1"/>
          </p:cNvSpPr>
          <p:nvPr>
            <p:ph type="title"/>
          </p:nvPr>
        </p:nvSpPr>
        <p:spPr/>
        <p:txBody>
          <a:bodyPr wrap="square" anchor="ctr">
            <a:normAutofit/>
          </a:bodyPr>
          <a:lstStyle/>
          <a:p>
            <a:r>
              <a:rPr lang="en-NZ" b="1" dirty="0"/>
              <a:t>Final feedback from client</a:t>
            </a:r>
          </a:p>
        </p:txBody>
      </p:sp>
      <p:sp>
        <p:nvSpPr>
          <p:cNvPr id="8" name="Text Placeholder 2">
            <a:extLst>
              <a:ext uri="{FF2B5EF4-FFF2-40B4-BE49-F238E27FC236}">
                <a16:creationId xmlns:a16="http://schemas.microsoft.com/office/drawing/2014/main" id="{601E8567-2554-4F6E-9077-8DAE738FF8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1965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p:txBody>
          <a:bodyPr wrap="square" anchor="ctr">
            <a:normAutofit/>
          </a:bodyPr>
          <a:lstStyle/>
          <a:p>
            <a:r>
              <a:rPr lang="en-NZ" b="1" dirty="0"/>
              <a:t>Copyright</a:t>
            </a:r>
          </a:p>
        </p:txBody>
      </p:sp>
      <p:sp>
        <p:nvSpPr>
          <p:cNvPr id="8" name="Text Placeholder 2">
            <a:extLst>
              <a:ext uri="{FF2B5EF4-FFF2-40B4-BE49-F238E27FC236}">
                <a16:creationId xmlns:a16="http://schemas.microsoft.com/office/drawing/2014/main" id="{17C78251-35CD-4132-BD6A-8CCA1CC3D13C}"/>
              </a:ext>
            </a:extLst>
          </p:cNvPr>
          <p:cNvSpPr>
            <a:spLocks noGrp="1"/>
          </p:cNvSpPr>
          <p:nvPr>
            <p:ph type="body" idx="1"/>
          </p:nvPr>
        </p:nvSpPr>
        <p:spPr/>
        <p:txBody>
          <a:bodyPr/>
          <a:lstStyle/>
          <a:p>
            <a:r>
              <a:rPr lang="en-US" dirty="0"/>
              <a:t>Copyright is to abide copyright laws and ensure we have permission to use the images and content on our website. </a:t>
            </a:r>
          </a:p>
          <a:p>
            <a:r>
              <a:rPr lang="en-US" dirty="0"/>
              <a:t>In my case I need to contact Brent Matahaere head of Basketball at OBHS to see if I can use the content from the Facebook page and use the OBHS Basketball Logo</a:t>
            </a:r>
          </a:p>
          <a:p>
            <a:r>
              <a:rPr lang="en-US" dirty="0"/>
              <a:t>Ill also need to contact Angela Ruske who takes photos of the OBHS basketball teams. I will use her photography in my website if granted permission.</a:t>
            </a:r>
          </a:p>
        </p:txBody>
      </p:sp>
    </p:spTree>
    <p:extLst>
      <p:ext uri="{BB962C8B-B14F-4D97-AF65-F5344CB8AC3E}">
        <p14:creationId xmlns:p14="http://schemas.microsoft.com/office/powerpoint/2010/main" val="145286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p:txBody>
          <a:bodyPr wrap="square" anchor="ctr">
            <a:normAutofit/>
          </a:bodyPr>
          <a:lstStyle/>
          <a:p>
            <a:r>
              <a:rPr lang="en-NZ" b="1" dirty="0"/>
              <a:t>Aesthetics</a:t>
            </a:r>
          </a:p>
        </p:txBody>
      </p:sp>
      <p:sp>
        <p:nvSpPr>
          <p:cNvPr id="8" name="Text Placeholder 2">
            <a:extLst>
              <a:ext uri="{FF2B5EF4-FFF2-40B4-BE49-F238E27FC236}">
                <a16:creationId xmlns:a16="http://schemas.microsoft.com/office/drawing/2014/main" id="{66350A50-A222-410D-B86D-FD83D8B24A38}"/>
              </a:ext>
            </a:extLst>
          </p:cNvPr>
          <p:cNvSpPr>
            <a:spLocks noGrp="1"/>
          </p:cNvSpPr>
          <p:nvPr>
            <p:ph type="body" idx="1"/>
          </p:nvPr>
        </p:nvSpPr>
        <p:spPr/>
        <p:txBody>
          <a:bodyPr/>
          <a:lstStyle/>
          <a:p>
            <a:r>
              <a:rPr lang="en-NZ" dirty="0">
                <a:solidFill>
                  <a:schemeClr val="tx1"/>
                </a:solidFill>
              </a:rPr>
              <a:t>Aesthetics is all about looks and how the website makes you feel. To ensure my website feels welcoming I will use the colours I’m given to make the page feel warm and welcoming using bright highlights and title colours. Also to make the website pleasing to look at I can limit the amount of white space and structure, so it is minimalistic and nice on the eyes.</a:t>
            </a:r>
          </a:p>
          <a:p>
            <a:endParaRPr lang="en-US" dirty="0"/>
          </a:p>
        </p:txBody>
      </p:sp>
    </p:spTree>
    <p:extLst>
      <p:ext uri="{BB962C8B-B14F-4D97-AF65-F5344CB8AC3E}">
        <p14:creationId xmlns:p14="http://schemas.microsoft.com/office/powerpoint/2010/main" val="361720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D27B-7104-45D3-A594-198EBDCEB8BF}"/>
              </a:ext>
            </a:extLst>
          </p:cNvPr>
          <p:cNvSpPr>
            <a:spLocks noGrp="1"/>
          </p:cNvSpPr>
          <p:nvPr>
            <p:ph type="title"/>
          </p:nvPr>
        </p:nvSpPr>
        <p:spPr/>
        <p:txBody>
          <a:bodyPr wrap="square" anchor="ctr">
            <a:normAutofit/>
          </a:bodyPr>
          <a:lstStyle/>
          <a:p>
            <a:r>
              <a:rPr lang="en-NZ" b="1"/>
              <a:t>What are your client’s specifications?</a:t>
            </a:r>
          </a:p>
        </p:txBody>
      </p:sp>
      <p:sp>
        <p:nvSpPr>
          <p:cNvPr id="8" name="Text Placeholder 2">
            <a:extLst>
              <a:ext uri="{FF2B5EF4-FFF2-40B4-BE49-F238E27FC236}">
                <a16:creationId xmlns:a16="http://schemas.microsoft.com/office/drawing/2014/main" id="{787318B6-75D9-4102-AE79-3D668602D6CE}"/>
              </a:ext>
            </a:extLst>
          </p:cNvPr>
          <p:cNvSpPr>
            <a:spLocks noGrp="1"/>
          </p:cNvSpPr>
          <p:nvPr>
            <p:ph type="body" idx="1"/>
          </p:nvPr>
        </p:nvSpPr>
        <p:spPr/>
        <p:txBody>
          <a:bodyPr/>
          <a:lstStyle/>
          <a:p>
            <a:r>
              <a:rPr lang="en-US" dirty="0"/>
              <a:t>The website must include four linked pages, the Home page, Team page, news page and a gallery page.</a:t>
            </a:r>
          </a:p>
          <a:p>
            <a:r>
              <a:rPr lang="en-US" dirty="0"/>
              <a:t>Colour scheme must follow those worn on the OBHS basketball uniform.</a:t>
            </a:r>
          </a:p>
          <a:p>
            <a:r>
              <a:rPr lang="en-US" dirty="0"/>
              <a:t>Includes link to the OBHS Basketball Facebook page in the header and footer.</a:t>
            </a:r>
          </a:p>
        </p:txBody>
      </p:sp>
    </p:spTree>
    <p:extLst>
      <p:ext uri="{BB962C8B-B14F-4D97-AF65-F5344CB8AC3E}">
        <p14:creationId xmlns:p14="http://schemas.microsoft.com/office/powerpoint/2010/main" val="287192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Step 2 : Define</a:t>
            </a:r>
          </a:p>
        </p:txBody>
      </p:sp>
    </p:spTree>
    <p:extLst>
      <p:ext uri="{BB962C8B-B14F-4D97-AF65-F5344CB8AC3E}">
        <p14:creationId xmlns:p14="http://schemas.microsoft.com/office/powerpoint/2010/main" val="3309695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B24B-1CC7-4D79-A4AA-4A15B1B08170}"/>
              </a:ext>
            </a:extLst>
          </p:cNvPr>
          <p:cNvSpPr>
            <a:spLocks noGrp="1"/>
          </p:cNvSpPr>
          <p:nvPr>
            <p:ph type="title"/>
          </p:nvPr>
        </p:nvSpPr>
        <p:spPr>
          <a:xfrm>
            <a:off x="252919" y="1123837"/>
            <a:ext cx="2947482" cy="2622323"/>
          </a:xfrm>
        </p:spPr>
        <p:txBody>
          <a:bodyPr/>
          <a:lstStyle/>
          <a:p>
            <a:r>
              <a:rPr lang="en-NZ" b="1" dirty="0"/>
              <a:t>Website Structure</a:t>
            </a:r>
          </a:p>
        </p:txBody>
      </p:sp>
      <p:sp>
        <p:nvSpPr>
          <p:cNvPr id="4" name="Rectangle 3">
            <a:extLst>
              <a:ext uri="{FF2B5EF4-FFF2-40B4-BE49-F238E27FC236}">
                <a16:creationId xmlns:a16="http://schemas.microsoft.com/office/drawing/2014/main" id="{98ECB8B4-0220-49A1-A3ED-A2CB012F0669}"/>
              </a:ext>
            </a:extLst>
          </p:cNvPr>
          <p:cNvSpPr/>
          <p:nvPr/>
        </p:nvSpPr>
        <p:spPr>
          <a:xfrm>
            <a:off x="4893074" y="1687513"/>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index.html</a:t>
            </a:r>
          </a:p>
        </p:txBody>
      </p:sp>
      <p:sp>
        <p:nvSpPr>
          <p:cNvPr id="5" name="Rectangle 4">
            <a:extLst>
              <a:ext uri="{FF2B5EF4-FFF2-40B4-BE49-F238E27FC236}">
                <a16:creationId xmlns:a16="http://schemas.microsoft.com/office/drawing/2014/main" id="{A42F18CC-7AD7-402B-B9EE-08540BC83401}"/>
              </a:ext>
            </a:extLst>
          </p:cNvPr>
          <p:cNvSpPr/>
          <p:nvPr/>
        </p:nvSpPr>
        <p:spPr>
          <a:xfrm>
            <a:off x="4893074" y="3811588"/>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news.html</a:t>
            </a:r>
          </a:p>
        </p:txBody>
      </p:sp>
      <p:sp>
        <p:nvSpPr>
          <p:cNvPr id="6" name="Rectangle 5">
            <a:extLst>
              <a:ext uri="{FF2B5EF4-FFF2-40B4-BE49-F238E27FC236}">
                <a16:creationId xmlns:a16="http://schemas.microsoft.com/office/drawing/2014/main" id="{B72D00DC-14BA-4A10-835C-E264EEEC2F5D}"/>
              </a:ext>
            </a:extLst>
          </p:cNvPr>
          <p:cNvSpPr/>
          <p:nvPr/>
        </p:nvSpPr>
        <p:spPr>
          <a:xfrm>
            <a:off x="2106967" y="3790551"/>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team.html</a:t>
            </a:r>
          </a:p>
        </p:txBody>
      </p:sp>
      <p:sp>
        <p:nvSpPr>
          <p:cNvPr id="7" name="Rectangle 6">
            <a:extLst>
              <a:ext uri="{FF2B5EF4-FFF2-40B4-BE49-F238E27FC236}">
                <a16:creationId xmlns:a16="http://schemas.microsoft.com/office/drawing/2014/main" id="{90BB4911-05E1-45BC-ACD3-A97C7E99AC2D}"/>
              </a:ext>
            </a:extLst>
          </p:cNvPr>
          <p:cNvSpPr/>
          <p:nvPr/>
        </p:nvSpPr>
        <p:spPr>
          <a:xfrm>
            <a:off x="7679184" y="3761380"/>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gallery.html</a:t>
            </a:r>
          </a:p>
        </p:txBody>
      </p:sp>
      <p:cxnSp>
        <p:nvCxnSpPr>
          <p:cNvPr id="9" name="Straight Connector 8">
            <a:extLst>
              <a:ext uri="{FF2B5EF4-FFF2-40B4-BE49-F238E27FC236}">
                <a16:creationId xmlns:a16="http://schemas.microsoft.com/office/drawing/2014/main" id="{AD49941B-A15B-41D3-9A21-735E651F2039}"/>
              </a:ext>
            </a:extLst>
          </p:cNvPr>
          <p:cNvCxnSpPr>
            <a:cxnSpLocks/>
          </p:cNvCxnSpPr>
          <p:nvPr/>
        </p:nvCxnSpPr>
        <p:spPr>
          <a:xfrm flipH="1">
            <a:off x="3666478" y="3071674"/>
            <a:ext cx="1226597" cy="739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79A5AA-E557-407E-B1D3-520918A410D2}"/>
              </a:ext>
            </a:extLst>
          </p:cNvPr>
          <p:cNvCxnSpPr>
            <a:cxnSpLocks/>
          </p:cNvCxnSpPr>
          <p:nvPr/>
        </p:nvCxnSpPr>
        <p:spPr>
          <a:xfrm>
            <a:off x="6134470" y="3302390"/>
            <a:ext cx="1" cy="529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02D90-6F8B-4880-A4C4-998876DC955F}"/>
              </a:ext>
            </a:extLst>
          </p:cNvPr>
          <p:cNvCxnSpPr>
            <a:cxnSpLocks/>
          </p:cNvCxnSpPr>
          <p:nvPr/>
        </p:nvCxnSpPr>
        <p:spPr>
          <a:xfrm flipH="1" flipV="1">
            <a:off x="7290048" y="3163686"/>
            <a:ext cx="1454087" cy="582474"/>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102A64-A14A-4563-9869-1BC13A8400E0}"/>
              </a:ext>
            </a:extLst>
          </p:cNvPr>
          <p:cNvSpPr txBox="1"/>
          <p:nvPr/>
        </p:nvSpPr>
        <p:spPr>
          <a:xfrm>
            <a:off x="666974" y="355002"/>
            <a:ext cx="4012602" cy="584775"/>
          </a:xfrm>
          <a:prstGeom prst="rect">
            <a:avLst/>
          </a:prstGeom>
          <a:noFill/>
        </p:spPr>
        <p:txBody>
          <a:bodyPr wrap="square" rtlCol="0">
            <a:spAutoFit/>
          </a:bodyPr>
          <a:lstStyle/>
          <a:p>
            <a:r>
              <a:rPr lang="en-NZ" sz="3200" dirty="0"/>
              <a:t>Website Site Map</a:t>
            </a:r>
          </a:p>
        </p:txBody>
      </p:sp>
    </p:spTree>
    <p:extLst>
      <p:ext uri="{BB962C8B-B14F-4D97-AF65-F5344CB8AC3E}">
        <p14:creationId xmlns:p14="http://schemas.microsoft.com/office/powerpoint/2010/main" val="2531278342"/>
      </p:ext>
    </p:extLst>
  </p:cSld>
  <p:clrMapOvr>
    <a:masterClrMapping/>
  </p:clrMapOvr>
</p:sld>
</file>

<file path=ppt/theme/theme1.xml><?xml version="1.0" encoding="utf-8"?>
<a:theme xmlns:a="http://schemas.openxmlformats.org/drawingml/2006/main" name="Lodovico template">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TotalTime>
  <Words>1179</Words>
  <Application>Microsoft Office PowerPoint</Application>
  <PresentationFormat>Widescreen</PresentationFormat>
  <Paragraphs>131</Paragraphs>
  <Slides>47</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Barlow Light</vt:lpstr>
      <vt:lpstr>Barlow SemiBold</vt:lpstr>
      <vt:lpstr>Calibri</vt:lpstr>
      <vt:lpstr>Lodovico template</vt:lpstr>
      <vt:lpstr>Use complex techniques to develop a digital media outcome  Walter Savage</vt:lpstr>
      <vt:lpstr>Step 1 : Empathize</vt:lpstr>
      <vt:lpstr>Task 1 :  Identify your client and the purpose of your website, who is your target audience?</vt:lpstr>
      <vt:lpstr>Accessibility</vt:lpstr>
      <vt:lpstr>Copyright</vt:lpstr>
      <vt:lpstr>Aesthetics</vt:lpstr>
      <vt:lpstr>What are your client’s specifications?</vt:lpstr>
      <vt:lpstr>Step 2 : Define</vt:lpstr>
      <vt:lpstr>Website Structure</vt:lpstr>
      <vt:lpstr>Evidence of written permission </vt:lpstr>
      <vt:lpstr>Data Integrity  Gather content – proofread and edit</vt:lpstr>
      <vt:lpstr>Gather Content</vt:lpstr>
      <vt:lpstr>Step 3 : Ideate</vt:lpstr>
      <vt:lpstr>Trends</vt:lpstr>
      <vt:lpstr>Trends</vt:lpstr>
      <vt:lpstr>Font Combinations: Header</vt:lpstr>
      <vt:lpstr>Font Combinations: Body</vt:lpstr>
      <vt:lpstr>PowerPoint Presentation</vt:lpstr>
      <vt:lpstr>Low fidelity wireframes</vt:lpstr>
      <vt:lpstr>Step 4 : Protype/ Testing</vt:lpstr>
      <vt:lpstr>Site setup</vt:lpstr>
      <vt:lpstr>Index.html prototyping day 1</vt:lpstr>
      <vt:lpstr>Index.html prototyping day 2</vt:lpstr>
      <vt:lpstr>More version control on GITHUB</vt:lpstr>
      <vt:lpstr>Day 4… Finished Index Page</vt:lpstr>
      <vt:lpstr>Feedback</vt:lpstr>
      <vt:lpstr>Feedback </vt:lpstr>
      <vt:lpstr>Feedback</vt:lpstr>
      <vt:lpstr>Feedback</vt:lpstr>
      <vt:lpstr>Feedback </vt:lpstr>
      <vt:lpstr>Feedback</vt:lpstr>
      <vt:lpstr>Evidence of iterative improvement</vt:lpstr>
      <vt:lpstr>PowerPoint Presentation</vt:lpstr>
      <vt:lpstr>PowerPoint Presentation</vt:lpstr>
      <vt:lpstr>PowerPoint Presentation</vt:lpstr>
      <vt:lpstr>Testing Scaling:  Phone vs Tablet vs Desktop</vt:lpstr>
      <vt:lpstr>Testing Scaling:  Phone vs Tablet vs Desktop</vt:lpstr>
      <vt:lpstr>Testing Scaling:  Phone vs Tablet vs Desktop</vt:lpstr>
      <vt:lpstr>Testing Scaling:  Phone vs Tablet vs Desktop</vt:lpstr>
      <vt:lpstr>Testing Procedures:  Validating the HTML/CSS</vt:lpstr>
      <vt:lpstr>Applying the UX (BASIC priniciples)to improve your design</vt:lpstr>
      <vt:lpstr>Explain how your final design addressed the relevant implications  </vt:lpstr>
      <vt:lpstr>Addressing relevant implication : </vt:lpstr>
      <vt:lpstr>Addressing relevant implication : </vt:lpstr>
      <vt:lpstr>Addressing relevant implication : </vt:lpstr>
      <vt:lpstr>Final website</vt:lpstr>
      <vt:lpstr>Final feedback from 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complex techniques to develop a digital media outcome  your name</dc:title>
  <dc:creator>Nicole Bennett</dc:creator>
  <cp:lastModifiedBy>Walter Savage</cp:lastModifiedBy>
  <cp:revision>42</cp:revision>
  <dcterms:created xsi:type="dcterms:W3CDTF">2020-08-25T02:28:20Z</dcterms:created>
  <dcterms:modified xsi:type="dcterms:W3CDTF">2020-09-21T23:40:20Z</dcterms:modified>
</cp:coreProperties>
</file>